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587" r:id="rId3"/>
    <p:sldId id="629" r:id="rId4"/>
    <p:sldId id="614" r:id="rId5"/>
    <p:sldId id="624" r:id="rId6"/>
    <p:sldId id="618" r:id="rId7"/>
    <p:sldId id="630" r:id="rId8"/>
    <p:sldId id="631" r:id="rId9"/>
    <p:sldId id="632" r:id="rId10"/>
    <p:sldId id="633" r:id="rId11"/>
    <p:sldId id="635" r:id="rId12"/>
    <p:sldId id="636" r:id="rId13"/>
    <p:sldId id="637" r:id="rId14"/>
    <p:sldId id="634" r:id="rId15"/>
    <p:sldId id="638" r:id="rId16"/>
  </p:sldIdLst>
  <p:sldSz cx="14224000" cy="8001000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2" userDrawn="1">
          <p15:clr>
            <a:srgbClr val="A4A3A4"/>
          </p15:clr>
        </p15:guide>
        <p15:guide id="2" orient="horz" pos="4561" userDrawn="1">
          <p15:clr>
            <a:srgbClr val="A4A3A4"/>
          </p15:clr>
        </p15:guide>
        <p15:guide id="3" pos="8015" userDrawn="1">
          <p15:clr>
            <a:srgbClr val="A4A3A4"/>
          </p15:clr>
        </p15:guide>
        <p15:guide id="4" pos="8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606"/>
    <a:srgbClr val="FFFF00"/>
    <a:srgbClr val="FFD5FF"/>
    <a:srgbClr val="F8F8F8"/>
    <a:srgbClr val="DDDDDD"/>
    <a:srgbClr val="FF9933"/>
    <a:srgbClr val="FFCC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10" autoAdjust="0"/>
    <p:restoredTop sz="94748" autoAdjust="0"/>
  </p:normalViewPr>
  <p:slideViewPr>
    <p:cSldViewPr>
      <p:cViewPr varScale="1">
        <p:scale>
          <a:sx n="75" d="100"/>
          <a:sy n="75" d="100"/>
        </p:scale>
        <p:origin x="60" y="414"/>
      </p:cViewPr>
      <p:guideLst>
        <p:guide orient="horz" pos="1522"/>
        <p:guide orient="horz" pos="4561"/>
        <p:guide pos="8015"/>
        <p:guide pos="889"/>
      </p:guideLst>
    </p:cSldViewPr>
  </p:slideViewPr>
  <p:outlineViewPr>
    <p:cViewPr>
      <p:scale>
        <a:sx n="33" d="100"/>
        <a:sy n="33" d="100"/>
      </p:scale>
      <p:origin x="0" y="364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486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-1540"/>
            <a:ext cx="2947382" cy="49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51" tIns="0" rIns="19251" bIns="0" numCol="1" anchor="t" anchorCtr="0" compatLnSpc="1">
            <a:prstTxWarp prst="textNoShape">
              <a:avLst/>
            </a:prstTxWarp>
          </a:bodyPr>
          <a:lstStyle>
            <a:lvl1pPr defTabSz="923567">
              <a:defRPr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-1540"/>
            <a:ext cx="2947381" cy="49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51" tIns="0" rIns="19251" bIns="0" numCol="1" anchor="t" anchorCtr="0" compatLnSpc="1">
            <a:prstTxWarp prst="textNoShape">
              <a:avLst/>
            </a:prstTxWarp>
          </a:bodyPr>
          <a:lstStyle>
            <a:lvl1pPr algn="r" defTabSz="923567">
              <a:defRPr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52475"/>
            <a:ext cx="6588125" cy="3706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4653"/>
            <a:ext cx="4985772" cy="44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4" tIns="46522" rIns="93044" bIns="46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845"/>
            <a:ext cx="294738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51" tIns="0" rIns="19251" bIns="0" numCol="1" anchor="b" anchorCtr="0" compatLnSpc="1">
            <a:prstTxWarp prst="textNoShape">
              <a:avLst/>
            </a:prstTxWarp>
          </a:bodyPr>
          <a:lstStyle>
            <a:lvl1pPr defTabSz="923567">
              <a:defRPr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30845"/>
            <a:ext cx="2947381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251" tIns="0" rIns="19251" bIns="0" numCol="1" anchor="b" anchorCtr="0" compatLnSpc="1">
            <a:prstTxWarp prst="textNoShape">
              <a:avLst/>
            </a:prstTxWarp>
          </a:bodyPr>
          <a:lstStyle>
            <a:lvl1pPr algn="r" defTabSz="923567">
              <a:defRPr i="1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B462625-B67A-44B6-A668-6066FAEF27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823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D0D23C-320A-4CDF-ADCE-2DC6E9AC17BD}" type="slidenum">
              <a:rPr lang="de-DE"/>
              <a:pPr/>
              <a:t>0</a:t>
            </a:fld>
            <a:endParaRPr lang="de-DE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52475"/>
            <a:ext cx="6588125" cy="3706813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181676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ChangeArrowheads="1"/>
          </p:cNvSpPr>
          <p:nvPr userDrawn="1"/>
        </p:nvSpPr>
        <p:spPr bwMode="auto">
          <a:xfrm>
            <a:off x="1408831" y="7385050"/>
            <a:ext cx="959441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1054100">
              <a:tabLst>
                <a:tab pos="7265988" algn="r"/>
              </a:tabLst>
              <a:defRPr/>
            </a:pPr>
            <a:r>
              <a:rPr lang="de-DE" sz="1000"/>
              <a:t>V1.0</a:t>
            </a:r>
          </a:p>
        </p:txBody>
      </p:sp>
      <p:sp>
        <p:nvSpPr>
          <p:cNvPr id="3" name="Line 38"/>
          <p:cNvSpPr>
            <a:spLocks noChangeShapeType="1"/>
          </p:cNvSpPr>
          <p:nvPr userDrawn="1"/>
        </p:nvSpPr>
        <p:spPr bwMode="auto">
          <a:xfrm>
            <a:off x="1408831" y="7313613"/>
            <a:ext cx="11314545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0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3473" y="5141914"/>
            <a:ext cx="12090798" cy="158908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23473" y="3390901"/>
            <a:ext cx="12090798" cy="1751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436768" y="1839914"/>
            <a:ext cx="5549516" cy="5399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177853" y="1839914"/>
            <a:ext cx="5551511" cy="5399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0402" y="320675"/>
            <a:ext cx="12803196" cy="13335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10402" y="1790701"/>
            <a:ext cx="6285859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10402" y="2536825"/>
            <a:ext cx="6285859" cy="4610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7225745" y="1790701"/>
            <a:ext cx="628785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7225745" y="2536825"/>
            <a:ext cx="6287853" cy="4610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0402" y="319089"/>
            <a:ext cx="4679473" cy="13557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61490" y="319089"/>
            <a:ext cx="7952109" cy="6827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10402" y="1674813"/>
            <a:ext cx="4679473" cy="547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87730" y="5600700"/>
            <a:ext cx="8534798" cy="6619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787730" y="714375"/>
            <a:ext cx="8534798" cy="4800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787730" y="6262688"/>
            <a:ext cx="8534798" cy="938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899730" y="496888"/>
            <a:ext cx="2829634" cy="6742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408831" y="496888"/>
            <a:ext cx="8299329" cy="6742112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8831" y="496889"/>
            <a:ext cx="8600651" cy="9112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436768" y="1839914"/>
            <a:ext cx="5549516" cy="539908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7177853" y="1839913"/>
            <a:ext cx="5551511" cy="262255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7177853" y="4614864"/>
            <a:ext cx="5551511" cy="262413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8831" y="496889"/>
            <a:ext cx="8600651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6769" y="1839914"/>
            <a:ext cx="11292595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Klicken Sie, um die Formate des Vorlagentextes zu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66701" y="860425"/>
            <a:ext cx="85008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defTabSz="1054100">
              <a:defRPr/>
            </a:pPr>
            <a:endParaRPr lang="de-DE" sz="2200" b="1" baseline="30000"/>
          </a:p>
          <a:p>
            <a:pPr defTabSz="1054100">
              <a:defRPr/>
            </a:pPr>
            <a:endParaRPr lang="de-DE" sz="2200" b="1" baseline="3000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408831" y="7383463"/>
            <a:ext cx="1131454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defTabSz="1054100">
              <a:tabLst>
                <a:tab pos="7265988" algn="r"/>
              </a:tabLst>
              <a:defRPr/>
            </a:pPr>
            <a:endParaRPr lang="de-DE" sz="1000" dirty="0" smtClean="0"/>
          </a:p>
          <a:p>
            <a:pPr algn="r" defTabSz="1054100">
              <a:tabLst>
                <a:tab pos="7265988" algn="r"/>
              </a:tabLst>
              <a:defRPr/>
            </a:pPr>
            <a:r>
              <a:rPr lang="de-DE" sz="1000" dirty="0" smtClean="0"/>
              <a:t>                                                                                                     </a:t>
            </a:r>
            <a:r>
              <a:rPr lang="de-DE" sz="1000" dirty="0"/>
              <a:t>Seite </a:t>
            </a:r>
            <a:fld id="{A4C0CD9E-1B1D-4CA6-96AD-2AD5FEFAA9C0}" type="slidenum">
              <a:rPr lang="de-DE" sz="1000" smtClean="0"/>
              <a:t>‹Nr.›</a:t>
            </a:fld>
            <a:endParaRPr lang="de-DE" sz="1000" dirty="0"/>
          </a:p>
        </p:txBody>
      </p:sp>
      <p:sp>
        <p:nvSpPr>
          <p:cNvPr id="1060" name="Line 36"/>
          <p:cNvSpPr>
            <a:spLocks noChangeShapeType="1"/>
          </p:cNvSpPr>
          <p:nvPr/>
        </p:nvSpPr>
        <p:spPr bwMode="auto">
          <a:xfrm>
            <a:off x="1410827" y="1479550"/>
            <a:ext cx="11312549" cy="0"/>
          </a:xfrm>
          <a:prstGeom prst="line">
            <a:avLst/>
          </a:prstGeom>
          <a:noFill/>
          <a:ln w="63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de-DE" sz="1000"/>
          </a:p>
        </p:txBody>
      </p:sp>
      <p:sp>
        <p:nvSpPr>
          <p:cNvPr id="1072" name="Line 48"/>
          <p:cNvSpPr>
            <a:spLocks noChangeShapeType="1"/>
          </p:cNvSpPr>
          <p:nvPr userDrawn="1"/>
        </p:nvSpPr>
        <p:spPr bwMode="auto">
          <a:xfrm>
            <a:off x="1408831" y="7313613"/>
            <a:ext cx="11314545" cy="0"/>
          </a:xfrm>
          <a:prstGeom prst="line">
            <a:avLst/>
          </a:prstGeom>
          <a:noFill/>
          <a:ln w="6350">
            <a:solidFill>
              <a:srgbClr val="C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100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400" y="795403"/>
            <a:ext cx="1911226" cy="5762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 baseline="0">
          <a:solidFill>
            <a:schemeClr val="bg1">
              <a:lumMod val="50000"/>
            </a:schemeClr>
          </a:solidFill>
          <a:latin typeface="Roboto Slab" pitchFamily="2" charset="0"/>
          <a:ea typeface="Roboto Slab" pitchFamily="2" charset="0"/>
          <a:cs typeface="+mj-cs"/>
        </a:defRPr>
      </a:lvl1pPr>
      <a:lvl2pPr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2pPr>
      <a:lvl3pPr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3pPr>
      <a:lvl4pPr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4pPr>
      <a:lvl5pPr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5pPr>
      <a:lvl6pPr marL="457200"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6pPr>
      <a:lvl7pPr marL="914400"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7pPr>
      <a:lvl8pPr marL="1371600"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8pPr>
      <a:lvl9pPr marL="1828800" algn="l" defTabSz="1054100" rtl="0" eaLnBrk="0" fontAlgn="base" hangingPunct="0">
        <a:lnSpc>
          <a:spcPts val="2200"/>
        </a:lnSpc>
        <a:spcBef>
          <a:spcPts val="2200"/>
        </a:spcBef>
        <a:spcAft>
          <a:spcPts val="2200"/>
        </a:spcAft>
        <a:defRPr sz="2200" b="1">
          <a:solidFill>
            <a:srgbClr val="969696"/>
          </a:solidFill>
          <a:latin typeface="Arial" charset="0"/>
        </a:defRPr>
      </a:lvl9pPr>
    </p:titleStyle>
    <p:bodyStyle>
      <a:lvl1pPr marL="196850" indent="-196850" algn="l" defTabSz="1054100" rtl="0" eaLnBrk="0" fontAlgn="base" hangingPunct="0">
        <a:spcBef>
          <a:spcPct val="0"/>
        </a:spcBef>
        <a:spcAft>
          <a:spcPct val="100000"/>
        </a:spcAft>
        <a:buClr>
          <a:srgbClr val="C00000"/>
        </a:buClr>
        <a:buFont typeface="Wingdings" pitchFamily="2" charset="2"/>
        <a:buChar char="n"/>
        <a:defRPr>
          <a:solidFill>
            <a:srgbClr val="4D4D4D"/>
          </a:solidFill>
          <a:latin typeface="Roboto Slab" pitchFamily="2" charset="0"/>
          <a:ea typeface="Roboto Slab" pitchFamily="2" charset="0"/>
          <a:cs typeface="+mn-cs"/>
        </a:defRPr>
      </a:lvl1pPr>
      <a:lvl2pPr marL="604838" indent="-217488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Roboto Slab" pitchFamily="2" charset="0"/>
          <a:ea typeface="Roboto Slab" pitchFamily="2" charset="0"/>
        </a:defRPr>
      </a:lvl2pPr>
      <a:lvl3pPr marL="1016000" indent="-220663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Roboto Slab" pitchFamily="2" charset="0"/>
          <a:ea typeface="Roboto Slab" pitchFamily="2" charset="0"/>
        </a:defRPr>
      </a:lvl3pPr>
      <a:lvl4pPr marL="1427163" indent="-220663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Roboto Slab" pitchFamily="2" charset="0"/>
          <a:ea typeface="Roboto Slab" pitchFamily="2" charset="0"/>
        </a:defRPr>
      </a:lvl4pPr>
      <a:lvl5pPr marL="1839913" indent="-222250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+mn-lt"/>
        </a:defRPr>
      </a:lvl5pPr>
      <a:lvl6pPr marL="2297113" indent="-222250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+mn-lt"/>
        </a:defRPr>
      </a:lvl6pPr>
      <a:lvl7pPr marL="2754313" indent="-222250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+mn-lt"/>
        </a:defRPr>
      </a:lvl7pPr>
      <a:lvl8pPr marL="3211513" indent="-222250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+mn-lt"/>
        </a:defRPr>
      </a:lvl8pPr>
      <a:lvl9pPr marL="3668713" indent="-222250" algn="l" defTabSz="1054100" rtl="0" eaLnBrk="0" fontAlgn="base" hangingPunct="0">
        <a:spcBef>
          <a:spcPct val="0"/>
        </a:spcBef>
        <a:spcAft>
          <a:spcPct val="100000"/>
        </a:spcAft>
        <a:buClr>
          <a:schemeClr val="tx1"/>
        </a:buClr>
        <a:buChar char="–"/>
        <a:defRPr>
          <a:solidFill>
            <a:srgbClr val="4D4D4D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34"/>
          <p:cNvSpPr txBox="1">
            <a:spLocks noChangeArrowheads="1"/>
          </p:cNvSpPr>
          <p:nvPr/>
        </p:nvSpPr>
        <p:spPr bwMode="auto">
          <a:xfrm>
            <a:off x="8551864" y="6386513"/>
            <a:ext cx="3024187" cy="86177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/>
            <a:endParaRPr lang="de-DE" b="1" dirty="0"/>
          </a:p>
          <a:p>
            <a:pPr algn="r"/>
            <a:endParaRPr lang="de-DE" b="1" dirty="0"/>
          </a:p>
          <a:p>
            <a:pPr algn="r"/>
            <a:endParaRPr lang="de-DE" b="1" dirty="0"/>
          </a:p>
          <a:p>
            <a:pPr algn="r"/>
            <a:endParaRPr lang="de-DE" b="1" dirty="0"/>
          </a:p>
          <a:p>
            <a:pPr algn="r"/>
            <a:r>
              <a:rPr lang="de-DE" b="1" dirty="0"/>
              <a:t>www.trenz.ag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68" y="5965587"/>
            <a:ext cx="4254500" cy="128270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2431480" y="2272308"/>
            <a:ext cx="9752779" cy="2135361"/>
          </a:xfrm>
          <a:prstGeom prst="rect">
            <a:avLst/>
          </a:prstGeom>
        </p:spPr>
        <p:txBody>
          <a:bodyPr/>
          <a:lstStyle>
            <a:lvl1pPr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 baseline="0">
                <a:solidFill>
                  <a:schemeClr val="bg1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  <a:lvl2pPr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2pPr>
            <a:lvl3pPr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3pPr>
            <a:lvl4pPr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4pPr>
            <a:lvl5pPr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5pPr>
            <a:lvl6pPr marL="457200"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6pPr>
            <a:lvl7pPr marL="914400"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7pPr>
            <a:lvl8pPr marL="1371600"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8pPr>
            <a:lvl9pPr marL="1828800" algn="l" defTabSz="1054100" rtl="0" eaLnBrk="0" fontAlgn="base" hangingPunct="0">
              <a:lnSpc>
                <a:spcPts val="2200"/>
              </a:lnSpc>
              <a:spcBef>
                <a:spcPts val="2200"/>
              </a:spcBef>
              <a:spcAft>
                <a:spcPts val="2200"/>
              </a:spcAft>
              <a:defRPr sz="2200" b="1">
                <a:solidFill>
                  <a:srgbClr val="969696"/>
                </a:solidFill>
                <a:latin typeface="Arial" charset="0"/>
              </a:defRPr>
            </a:lvl9pPr>
          </a:lstStyle>
          <a:p>
            <a:pPr algn="ctr"/>
            <a:r>
              <a:rPr lang="de-DE" sz="3200" kern="0" dirty="0" smtClean="0"/>
              <a:t>Frankierung von Paketen </a:t>
            </a:r>
          </a:p>
          <a:p>
            <a:pPr algn="ctr"/>
            <a:r>
              <a:rPr lang="de-DE" sz="3200" kern="0" dirty="0" smtClean="0"/>
              <a:t>per DHL Geschäftskundenportal</a:t>
            </a:r>
            <a:endParaRPr lang="de-DE" sz="3200" kern="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Vorbereitung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Vorab muss das Paket gewogen werden, folgende Daten dürfen nicht überschritten bzw. unterschritten werden:</a:t>
            </a:r>
          </a:p>
          <a:p>
            <a:pPr marL="0" indent="0">
              <a:buNone/>
            </a:pPr>
            <a:r>
              <a:rPr lang="de-DE" b="1" dirty="0" smtClean="0"/>
              <a:t>Maße:</a:t>
            </a:r>
            <a:br>
              <a:rPr lang="de-DE" b="1" dirty="0" smtClean="0"/>
            </a:br>
            <a:r>
              <a:rPr lang="de-DE" b="1" dirty="0" smtClean="0"/>
              <a:t>min.:  </a:t>
            </a:r>
            <a:r>
              <a:rPr lang="de-DE" dirty="0" smtClean="0"/>
              <a:t>L  15 cm,  B 11 cm,  H 1 cm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>max.: </a:t>
            </a:r>
            <a:r>
              <a:rPr lang="de-DE" dirty="0" smtClean="0"/>
              <a:t>L 120 cm, B 60 cm, H 60 cm</a:t>
            </a:r>
          </a:p>
          <a:p>
            <a:pPr marL="0" indent="0">
              <a:buNone/>
            </a:pPr>
            <a:r>
              <a:rPr lang="de-DE" b="1" dirty="0" smtClean="0"/>
              <a:t>Gewicht:</a:t>
            </a:r>
          </a:p>
          <a:p>
            <a:pPr marL="0" indent="0">
              <a:buNone/>
            </a:pPr>
            <a:r>
              <a:rPr lang="de-DE" dirty="0"/>
              <a:t>b</a:t>
            </a:r>
            <a:r>
              <a:rPr lang="de-DE" dirty="0" smtClean="0"/>
              <a:t>is 1 kg       (3,90€)</a:t>
            </a:r>
            <a:br>
              <a:rPr lang="de-DE" dirty="0" smtClean="0"/>
            </a:br>
            <a:r>
              <a:rPr lang="de-DE" dirty="0"/>
              <a:t>bis </a:t>
            </a:r>
            <a:r>
              <a:rPr lang="de-DE" dirty="0" smtClean="0"/>
              <a:t>3 </a:t>
            </a:r>
            <a:r>
              <a:rPr lang="de-DE" dirty="0"/>
              <a:t>kg </a:t>
            </a:r>
            <a:r>
              <a:rPr lang="de-DE" dirty="0" smtClean="0"/>
              <a:t>     (4,30€)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>bis </a:t>
            </a:r>
            <a:r>
              <a:rPr lang="de-DE" dirty="0" smtClean="0"/>
              <a:t>5 </a:t>
            </a:r>
            <a:r>
              <a:rPr lang="de-DE" dirty="0"/>
              <a:t>kg </a:t>
            </a:r>
            <a:r>
              <a:rPr lang="de-DE" dirty="0" smtClean="0"/>
              <a:t>     (5,20€)</a:t>
            </a:r>
            <a:br>
              <a:rPr lang="de-DE" dirty="0" smtClean="0"/>
            </a:br>
            <a:r>
              <a:rPr lang="de-DE" dirty="0"/>
              <a:t>bis </a:t>
            </a:r>
            <a:r>
              <a:rPr lang="de-DE" dirty="0" smtClean="0"/>
              <a:t>10 kg     (5,90</a:t>
            </a:r>
            <a:r>
              <a:rPr lang="de-DE" dirty="0"/>
              <a:t>€</a:t>
            </a:r>
            <a:r>
              <a:rPr lang="de-DE" dirty="0" smtClean="0"/>
              <a:t>)</a:t>
            </a:r>
            <a:br>
              <a:rPr lang="de-DE" dirty="0" smtClean="0"/>
            </a:br>
            <a:r>
              <a:rPr lang="de-DE" dirty="0"/>
              <a:t>bis </a:t>
            </a:r>
            <a:r>
              <a:rPr lang="de-DE" dirty="0" smtClean="0"/>
              <a:t>31,5 </a:t>
            </a:r>
            <a:r>
              <a:rPr lang="de-DE" dirty="0"/>
              <a:t>kg </a:t>
            </a:r>
            <a:r>
              <a:rPr lang="de-DE" dirty="0" smtClean="0"/>
              <a:t> (9,30€</a:t>
            </a:r>
            <a:r>
              <a:rPr lang="de-DE" dirty="0"/>
              <a:t>)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209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08144" y="1723399"/>
            <a:ext cx="4526917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6850" indent="-1968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rgbClr val="C00000"/>
              </a:buClr>
              <a:buFont typeface="Wingdings" pitchFamily="2" charset="2"/>
              <a:buChar char="n"/>
              <a:defRPr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604838" indent="-217488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2pPr>
            <a:lvl3pPr marL="1016000" indent="-220663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3pPr>
            <a:lvl4pPr marL="1427163" indent="-220663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4pPr>
            <a:lvl5pPr marL="18399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5pPr>
            <a:lvl6pPr marL="22971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6pPr>
            <a:lvl7pPr marL="27543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7pPr>
            <a:lvl8pPr marL="32115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8pPr>
            <a:lvl9pPr marL="36687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9pPr>
          </a:lstStyle>
          <a:p>
            <a:endParaRPr lang="de-DE" sz="1800" kern="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8831" y="1723973"/>
            <a:ext cx="10527705" cy="539908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Die Anmeldung erfolgt über die Internetseite</a:t>
            </a:r>
          </a:p>
          <a:p>
            <a:pPr marL="0" indent="0">
              <a:buNone/>
            </a:pPr>
            <a:r>
              <a:rPr lang="de-DE" dirty="0"/>
              <a:t>http://</a:t>
            </a:r>
            <a:r>
              <a:rPr lang="de-DE" dirty="0" smtClean="0"/>
              <a:t>www.dhl.de/de.html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Über den Reiter DHL Portale, das „DHL Geschäftskundenportal“ auswählen.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Anmeldung im Geschäftskundenportal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456" y="3352428"/>
            <a:ext cx="9001000" cy="180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Login</a:t>
            </a:r>
            <a:endParaRPr lang="de-DE" i="1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Benutzername: </a:t>
            </a:r>
            <a:r>
              <a:rPr lang="de-DE" dirty="0" err="1" smtClean="0"/>
              <a:t>trenzsupport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Passwort: Bremenmeister01!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831" y="2505076"/>
            <a:ext cx="53054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data:image/jpeg;base64,/9j/4AAQSkZJRgABAQAAAQABAAD/2wCEAAkGBhQSERUUExQVFBQUGBoYFxcUGBQVFRgXFBgVFxcVFhcXHCYgFxojHRUXIC8gIycpLCwsFR4xNTAqNiYrLCkBCQoKDgwOGg8PGiwiHiQsLCwqLCwsKSwsLCwpLCksLCwpLCksLCkpLSwpLCwsLCwpKiwsLCwpKSksLCwsLCwsLP/AABEIAN0A5AMBIgACEQEDEQH/xAAcAAAABwEBAAAAAAAAAAAAAAAAAQIDBAYHBQj/xABMEAACAQIDBAYHAwkGBQIHAAABAgMAEQQhMQUSQVEGEyJhcfAHMoGRobHBFCNCUmJygpKi0eHxFSQzQ7LCU3ODs9Jj4hYlNUSTlKX/xAAaAQACAwEBAAAAAAAAAAAAAAAAAQMEBQIG/8QANBEAAgIBAwICCAQGAwAAAAAAAAECEQMEITESQRNRBSIycYGhsfAUYZHBFSNC0eHxM0NS/9oADAMBAAIRAxEAPwDar0e9SKOkdir0YNIo6AF3oXpF6O9Ahd6ItSb0h5gPHgBmT4CgB29EXrn7S2vHAm/NIkCc3Iue4Dn3C9UTbPpjwyXEEb4hvy37EfiLgn91akhjnP2UJtI0j7SOGf6IJ+IyodYeC+8j6XrG8R0y21ikLwwyRx63hhOnczgk/q1wdnYWfHRTzYjGuseH3OsMnXSt94SBuxg8xap1pXVykvqc9T7I3efbESevNCn6Uij52qI3S/CDXF4b/wDIn/lWFYTo/BLjMPBHLKyTMFaRoeq1P+WCzb3ifjXem6EwEYoAYyH7MjsJcQIxA5jNgoIUE73CxP0Pb00FzJ/oFyNZTpbhDpisMf8Aqx/Vqm4facb+pJE/6Lq3yvWHbH6JRPg48Qy4qffdldcIIz1AU2vIrAsxI7VgBl7L8vCdGDPi5YcNKjRxXZp3BjRY11d7i62va1tQeGdH4aDv1uAtno3fPL3EfW1DrhxuPEH56VgRTE4eFp8HjzNFEyrJ1TTIULGylo5ALqTlcXrq4f0nbSwojOIVZElQOnWKFZkOW8Gjt8RXD0sv6XfyDq8zaw/KjBrPNj+l/BykCZXw7H8Xrp+2mfvWrvg8csqB4pElQ6FWUj9pcr91V545Q9pHSaZNoU0swOWh5HX+fspd64GKvRXoqFAB3oqFC9AANFQJor0DDvQpNHQAijorUKYB0DR0VAADX0oM1szpSHcKPkBqTyAqtdLumsOAS8nbmIvHCp9zMeA7/cNTTUXJ1HkTdHbx+0kijMkjiKNdXfL3A/1PAVmW3fS3JI/UbNiZmbLrCpeRu9I8/e1/AVX8ThMdtdlmnljhjdt2ATOY42Y5bkCWJc6At8TpXS6K4cPhJsIjvhcTh3dpzh1VpsREhYMqtcEsrWWwYDTI3q9DBDGrlu/kv7kdtnE2Xs7E4uTF9ezHFxQl1TEIzSGzKW3N4jq3AtbI+vpS8Hhkxuz8TJYfbMPIZ3cWDSQyetcDLsm5yGVhzrp7W6SwmaPaOGxQ63DqifZ8QjLK6KN1u2pIkLBmJPysK4eK6ZQqs4weF6hsSpWR3kMhCObskS2AQHnn8Ba0lOXC8vh5/AVpFp23Di8XNgcdhesPWRozkMerikibdk3yTuqp4jjutrSR0qw0O0NpBJxDHOgEcqK0iiZQLsoUG/aZzfQ21zqg7NwGLxK9VCs0sYN91d4xKTqTnuKfG1WfZvoaxb5yvFCORJkb3J2f3qThjjtOX3YrfZDUvSWFMTh8QcXisY8Misesj3FEerCPfkJB0ysAaZ/+PQ7YtJ0ebDYgu6IzAvC5LGN0JuFtcAgZZew2vC+hGEf4mIlY/mKiD471T09DmBGpnP8A1F+iVx4uD82FSKFsnpPhEWAsmIgmgyL4Ro0E4Dbw63eIIbgTncey03BdNYp5toCb+7pj1ADqC/VlL7u+FF2DA9ojjwzyuD+hvAnRpx4SIfmlc7F+hSK33eJkXukRHH7pWjxcD8/vcPWKrBsTDXiw0WLMsuImVZDHvR4dYr6NvgF3vmOAtz1tjSYLaW1BFuTD7P2VdHRsOYsMbkMhF1Uns3Um+8PZW9peiHGR5xmOYDgrbrfsvYfGq0VxWBZwetw7Ohja4K7yNbeW51GQ0qTpjk3jLcVtdiyTbOO0sViMY7DD4QOS0zDIKOyiRr/mSFQuQ4nvAMfbKybLx7xYSaUFdyx/E2+qNuuoFmza1rUjC+kOfeiRxD9mQIhg6pDFuKe024c9/Mm4INzVpi2hhRi8RteVt+ISiPCqAN93Copk3GINlAuL255EC6fXB1JbVsvodWmdPo56XwT1O0I+rcZGQKwAP/qR6oe8e4Vo+HxIZQ8bCSNhcFSGuOasMmHnOsC290hWZ1inljxUbFWGKSIpio0LXaMrdQxAy3TvAXFjy6wTH7DffQmbCMQTcMEO9mBIh7UElvJ0qtk00Xxs328zpSZtySAi4pV6rvRjpbBj49+Ft2Rbb8besv6QHrLyYfxFd2OW+WhGo86iqDTi6fJ3djl6FChSGChQoUAFQo6FACCaFHRUAHekSSW+g4k8qDvYXOgqqdOOmK4CHeyOIkBESHPdHF2HIfE2HA11GLk6XIm6I3Tvp6uAUolnxTjIarEDozfQcdTlasl2Zg1xs8i4vENFiJM4mmHYeS/qSk5pfIAjL4AzP7BldEnkeRsZipFbDRrYyP2rtPJf1Uy7Oml9BVmPTiXERPFJNFDi4N4MJVhkwuI3L7wuwISTI6GzcPzdOEVijUN33f32I+XuHsvFs393xCRRbTwce7hpMRkjItiOO6XUAlWNxx4GuF0m6ZFWwwhm63E4bf38Wqqocuf8NBbtxqLi5FjyridJOl02OEYmEQ6oEKUTcNjbI5nIW0FhVi6D+jJsQFmxN0h1VMw8g580Tv1PC2td9Ecfr5P0+/oc9TeyKvsPoxicfIeqQtc3eRuzGpOZ3mta/cLnkK1Lo56JsNBZp/7xIODC0QPcn4v1j7BVyw2AjjjESIqxgWCqLKBxyHzqK8pGIRd7dUITmfWJO7bvIyqrl1Up7LZHSijoQxKqhVAVRoFAAHgBkKdpA0pdqrHQdCio7UgCoqVakmgAjrUfF4JJEKuqup1VwGU+INSeNJ4UxGedIvRBDJdsM3UP+QbtEfD8Sey47qyvbewJ8JJuTxlCdDqrDmrDI16WbWoW0tmR4iJo5kV0bUNz5g8D3jOreLVShtLdCcUzCOhu1cNhXeedWkliUHDx27DSG/aduG7kR48wK5+M29PO8rNK5M5HWAFgr2I3VKjIgWFhwsLVYum/o4fB3livJBxv68d+D21H5w9tuPL6FbYw+FxImxETyhATGE3cpMt1iGIBAztyNjY2rQTjJPJHdkbtbMlYvZs+y5MO6zbuKKGR40HahU2srm9m3he62sLcRY1r/Qfp3HtGOxtHiUF2TgRxdL6pzGo9xPD2Pi53ws2Kihiw5xNwjSEXCt62KxU8mbAaIgAHda1s2xUK4OVJMFiHnaEBpJo42WNHJsArG+8p0ucj33sKcorOnGXtLuSezuj0jHJwORGo+o7qXVX6FdL02jAHFknjsJE/JJ4jmjW9liNRerLG9+4jUcqzJRcX0y5JE7F0KFCkMFHQoUAJoqFImewy1OQ8ef1oAgbZ2smHieaU2jiFzzZtAo5m9gO891YdJG+0pZsZiplw8IYJvsrSAMwO5DGi5tYC55DM613vSnt1sRiY9n4e7BGCkD8c75AH9G/vLcq4+J2rNsiaTCoElQOrq08N7ShAGlhDHhmAcwd0e3S0+Nxja9p/Qik7f5Fiwm0MTBh7bQhlWAqYYsaiqMREj5DeGbhCANQG4ZmqV0k21EY0wmEv9miO8XIs88trGZ+IFrhV4D3CbtrpND1E0cMmInfFsjTS4gKthGd5URVJz3tTyAA7lejrod9sm35R/d4iN7gHbUR+HFu6w/Fep4pQTnL7+By3eyO16NvR+JAuKxK3TWKNtG5SOOK8hx1OVr6tSVFtOHLKjvlWfkyPI7Z0lQl8SoYKSLnhcXz0y19tQMbDfERHMCzC455MB+7SZdkFsSJi2QtYWzuBz99DaTurobDcEi53zBN1NxyO9UR0jrDSljWm75Uu+dMQdCk0dIAzxpJoydaSW4UAHSeFHzpPCmAZ1pJGVK40m+VAxMkQORzBFiDYggi1iONY56RPR8cOWxGHH3F+2g1iJOo/M+XhWzcablhDKysAQwIIOYIOoI5VLiyvHK0Jq+TCOiJGNxEOFxmIm6lQRFHv9kuPViBY2S+YB8BlerPiel6RwWiiTDxYeRosVgH3N6WOQ7u+GI3ncZg62IBzFVfp70SbAYgFL9TJdo24qRmUJ5rlY8RbvqXhovtuFmxckb4rGCeFGCixWEKO2yIO3v7pQkjv8dGajOp9jiNrY5eyukP2HHddhC7RBiAJBumSInNHtf381B7q9EbN2omIhTERHeR1B77cQRwZTcW7iKyf0kY6P++wzOm9E0BwcYQB4w6qZBvKLBN05gnUDupv0MdLjFMcHIfu5jvRX0Ets18HA96jnVfPj8XH4iW6+g0+mVG2A0KajNjbhqPDiPZ9aerMJgUKFCgBFcXpPtwYXDTYg2vGtkB4yNYKPeR7Aa68slgTyrJfTVtq3UYUHQdbJ4m6pf8AfPtFS4cfiTUTmTpWVnobhMU0r4xDAu4XXr8W+5GJZVOan8Ug3ieIzzro7Q2zj8EqR41Isbhn9QykTIwH5Ew7QPjXN2ZPhsXgYsLLiBhZcPJI6NICYZBKQTvEeqwta54c75FtzFRQYKPBRTjEt1xnd0DCJOzuLHHvete5YnT31qtXOmvl287IlwV7C4Np5lSJQGleyqL2G8chfWwHHkK9CbD2OmFgjhj9VBmeLMc2c95Nz8OFZx6IthAvJim0T7uP9Jhd29ikD9c1qm9nVbVZLl0rhDiu4oUTaUkSa0GkFteNUzoXbSudtz/Ak52uNNVIYfKp5kFxTGJVWVgeIIHHVSPrQNDex8SrRgLc7uRJsOZ5muiDXN2RMOoj4dkX8RkflUmTHIrWJtlfQ0gfJIvR3qLBjlcXW9udsjT/AFlAqFk60knSkdYM6BemAsGivSBLrQEtADlEDlSd/Ok7+X86AHTrRXypAfOiDZUDOZ0q2AuMwzwtkSLo35Lj1W+h7iawXZksmFxYUyy4Zlfq5XjJDou8A+hF7Zm2htXo5mzrH/TBsHcmXEqOzL2X/wCYoyJ8VH7pq9pMm/Q+GRzW1nWmGHw0mNSDD9bjcMgmE2NPXmZcjJIgvYEKysDxF+VUjpZJGuLXEYVlVZlTEKEIvDI2boQPVKupIHIiunsR8LjTAMXNiZMQQmHWOCNF7CndQvKfXyOZtew7qldKejuGGHxYgwzwPgZ41Z3keQypIWS+dgM9xgBwNTwrHOnd/a7/AJg/Wia/0Z28MZg4sQtt5hdgODr2ZF94PsIrtqax70Gbds82FY5MOtQd62WQDxG4f1TWuwnUcj8DmKy8+Pw8jiSwdoevQoqOoToizm+6OZ+Wf8K87dONrJPtOZ33jGJdw7pAbq4iEO6TcAkKSO816B2hiurSSQ6RRs/7ILf7a8rYiUliTqcz4nOtH0fC5SkRZXsW87J2VN/hY2fDk/hxMW+P24tPE1E6a7VjmxbGIhoYlSKIjQxwqFBHcTvH21V1aux0awImxUEZGTyKD+jcFvgDWi8fR6zbdEd3sbX0V2b9nwcMf4t3eb9N+03xNvYK6+/mKWygcPfei3xcZVhNtu2WBKvQ6wmk9b3cKPfpAOqSTSJJLZkgXNhc6nhQMlcnacZkVRlre99Mjf4G1JhRJ2FITFY/hYj352+JqTtI3jZRqRw+Xwrn7NTcuL8ib5886mu+ZzzHAW+XDSgdDWxZfu/eM+48vbXS3865UEgXeXTO+vO3HzpXQWW5yoBoXvmlhtKYuaMsaBUO72vnnQvTQk1o97LXzegKHQc6INlSC1NlstaYUSd7OiBypvfzot42oCh4muB062QMRgZ01ZV30/Sju3xFx7a7Ivehzv51pxbi00FHn7o90pfBLKYkTrZVCrM2bxLnvdXwBNxn3Chiuk2NxUKwPLLLElrIAW9XTeIF2t+cTRnGvs/GzbixO0bPGBKgkW29kwVtDYDPvPOpmI9KG0WFhiOrHKJI4/cVW499b3S5PqjFb93/AKKtpbMidB9sfZsfh5b2USBW/Qk7D/BifZXpo5OO8Ee0Z/xryODXqnY2O67C4eb8uON/ayqW+Zqh6ShTjIkwvsdS9ChahWWTlY6dT7mz8Y3/AKRX9sBP91eaZDnrXoz0l/8A0vFeC/8AcjruYXZ8fVp93H6q/gXkO6r2m1HgQurtnEo9TPK4NW70Zw720Iz+SsjfuFf91W/pBAoxUwCgDrG0AA1pnozGBtAWH/27/wDcQVz/ABPxm8XTXPf/AAaOX0Z4OFZuq+Nq8/iX9nOXnlR3z891NHhSr5+e6q5SFKcvPdRFrDX51HOMFj3fyzBo8NJvlVzz5+GelKwokG5OQ917gZ1y32TIASupvcXtrexGndVtjVVyFgKr52VKyTXALOVIsQb2YmwPCwOV6BJnLXZ8ym5BFs27QyA55+6p6MpJIOoNrXOmvxb4ink2XIJRdSVdAjHIixQKfcflQ2fh2RXViL8PxeOY9nHhSHZEdbgDt5n80XNr8c71PwS7otYjxIvlSTDdUBYkq17qLaHTO5yvUrdBY/D4+fZToLEs+XtodbTghyoMmfCimLYb6zXzzpLNSyRn550C4yoALjofPGj4UN4X1pO8MqAHAc/ZQvlRcaIaaecqAFb2fsoidaIWJ0850Acjp5vQBhfpLw+7tGa34txvfGt/jVWtWtbc2RFNtq0qb6/Z1cg+pdTYGRtUS2rcBU5ug2DbL7Ow1P3KGR+0fxKT2Y/yG/ELmtP+IQwxjFpvYcNG8vrJ0YwDXo/0Zz7+yMP+ajr+xI4HwAqrj0e4P/gYr/8AW/8AdVm9F6Bdn7ouAs2IUA5Gwle1xwqvqNXHUQ2TVPv8Ry0zwtO7v3/uXEGhSY9B4CiqhZyVX0ix72zMWOSg/svGfpXLw/pe2eqKpeS4UA/dNqAL1ZekuE63CYqPi8L28dxrfECvL8jZ1o6PDHNFqXZkWSTjwaJtjpnhpJ5HVm3XckXQg2PdT/Q3aSTbRXcJIMEim4toyt8hWZBqs/o82mIdoQMdCWQ/9RGUfEiu5ejcWLqyRu9/vguT9JZcuNYpVW3yNjkxqAkXPZNjkcj599R5toq1wAc+dhwHnuqBckk53Y3PG5Jv55VK2Si9aN61rHXwy1rPIwgnZ5WAHyOlvhXZ6N4Mf4hGegPDvtz0GdRNqOgO6qAgpfe7WRzt3ZWrqbAP3K68dfE8KDlvYnwsxLhgAAbKRxFgb/SmMUptGq9m5Pate26pt76lh6ZnjDCzbpGtj8DrlxoOUxOz5RIga2uviMqqmz5XBkK3YgGwI3vxqD2fAmrkgtYC2VVro2fvn8G/1DSkNMeTGNvRqyDtLcntA3u3f3Cjj2h90ZN03BCkX58dPhVgPh8aTcC+WXspisrsu0GMalEOZIPrHTdzBHA3NHicTMAjBQAy53UZEbwPrew+2u0cSnPidM+/hXO2tIGVSoJZTcXGXG9B0gC5W5zueBB8RlyvagBp541FadurzFiGvkLZDIg0vr9MiNfh3WpDHiM/dTM4OVu/T2UGnPaytYjM+PhpnTM8pyG8NdBrw19tADoxBLccv5cOdPobqPZXN6xd47zAeJ8PhT2K2pHHuBG6wDJxY301DZD2UCOhHbeGXGiXQ5cB865OL6Qg/wCGm73k3591QP7Ukve/Enuzvl4eRQBw9oY1F225dlRUw4G8zBVHqtdlJ+9A3j93+K1q7ybWgJ/xUbK9lxUcBAOYYyFu2raiP/LGXGsi6abQEuOncabwUfqKqf7a4m9Wk/RyzRjJutkENY8VxS+pvf8AaUPP/wDpxf8AnXW9Go/+X34NLiGGe9cddIPW/FprxrzgDXpfoDhuq2VhQdepDe2W8n++q+fSR00Nnd+7t7hy1Ms/K49/7tljh9UeA+VCjUWAoVSOSO3rZ6EfI15Z6RbPMGJmhP8AlyOvsDGx91jXqaXge/51hPpr2P1WOEoGWIQMf04+w3wCH9atH0fOsjj5keRWjPgakYWcoyuNVIYeKm/0qJTiVtyVoro26CYMFYaMFI8GAI4ciLUtfPw7qiejSZcRggp3d+BtwjQ7p7SG/tK/qVZJNhi1xcHuz+leayQcJOPkXVJNWchWI5+z+lScNtORAArEAaDUe62lHJspgMiD3afA0xJhWXUHz31GMnQ7blDE3JvfI6e7gac/tsneJQHeAU2JGQvb51yt3Xz8LfCj08/y/rQFI7qdIQH3txtAPWyyN76a1D2bjxHIzWaxvYC18zcXNQd7PQfL5afSk28+fJoFSLVDt1WIsrZkjhwFzx7x76ViMfvIbKcxrdbCwDZ8sqrS4m2QBA8eJsOI+NIlxBItnbj36d2mWlOxdJKba5tkCD36e61AbXbiL/0NQLeN+Of1tQ3fPv7v6Ujo6P8Aax3T2VztbXvpk7XfkvuNRN/uv3e/z30SvfRfgT8/IoAlS7Sb8onQ9kKM8uNuFRpsQG1uSeLEkjzl7qbYHWxF+7L5fDjSd468e7+P1oAeE5ubL57OdwO6mHjPEAeP8NaWY2Oefm3D6U3u+bfW39aQA3BzHsuefd/WkYqdI0ZyTZAWOg9UMdc/5Uojzbx891Vrp7tHq8NuA9qU2/VXNj4aDvvUmODnNR8xSdKzOpZCxLHibk95zpFFejFepSoz2SMLhTK6Rrm0jKg8XIUfE16vjwwSNI19VQqDwUAD4LXn30R7G6/acbEdmAGZvFck/fZT+rXob8QHIX9+VYfpKdyUfL9yzhW1j1ChQrNJhh1uLVSPSvsL7Ts9nAu+HPWDmVAtIPd2v1BV5Iph4xmpFwwOR0N8iD413CbhJSQuTyWRRoa7/Tno0cFjJIrHc9aMnjG193xIzU96mq+or08ZKcVJFV7bFq6Bbf8AsuKBY2jk7D30Fz2WPgfgTW3x4trV5rFbF6POk32iDqnN5oQAb/iTRX9mh9h41l67C/8AkXxJcUlwXgYoEdr5X08aV1yXta/fYD5CoRXTz8KUozrMsnoc+6/4YtzIz99NTpEcwgF+4fwoiuRpD8KQUNSxx72S2tyHj3f1ppoo88j4ZW+WlPyRZnzzpAhy04+eFAwR4eI2upHh/MUs4aH8g/tHu7qG6Lj2UOr8+6gBcfVAZxL8b6d/yqQuIiFwEUA65Dv7tKhFMvPzonh19vyPdQKjpfaIreqMuQHf3eNSI8bGFCrkOAtl8K4QiNvb/HupQQ3Hn6UWFHSmniZSHsflfnUCTEw2AKKLabuRH8TUd4tdb1Ekwufnn4UBRKYwG/rW/pXOnjT8JJ8Rn/CnOo89+XdRDBEjL+XyoGMsF4X+Hf3e6sn6WbY+0YhiuaJ2U1zA1b2m58LVdOnu2eojMS26yQEHQlUNwzZaX09/KsyrW0GH/sfwK+aX9IBR0BXX6LdH2xuKjw63G+e0fyUXN29gvbvsONacpKKbZXStmwehTo/1ODbEMLNiWuP+VHcL72Lnw3a0ODO55n4DIUzFhVjjSKMbqqAigfhRQBb2AAVKAry+WbyTcmXUqVB0KOirgYm1IkS/jwp0ChagCiek7oj9twu/GLzwgsg4sv44/HK47xbjXn61et3Fj3H4GsU9LXQTqJDi4V+6kP3gAyjkY69ysfcxtxFamh1Ffy5fAhyQvdGZXqdsnar4eVZYzZlN+4jipHIjK1QSKNTWvJKSpkCN/wBgbfjxcSyR+DLxRrZqfoeI+HSVtawXo70hkwkokjPcyn1WXkf48K2bYPSGPFRdZGe5lNt5DyI+R41g6jTvE7XBahPq2Om2ndSXGlGz5aUhzmPPOqhKJa+fnnRBTaiafX2+fOtNfaT5t3ee6gY+FII9n0ot7z7qTHJmPZ9KUZcvPdxoEJZjlSXkOft+tLMndSWm1y5/WkA31ht7fPCnFY388vCkdaLaefPupxXF/PLz40wGJLkd3nuqK0jg+76VKklyy8/D40w04vpy+nd8KAGSWtxrl7d22MLFvuTc5Kt82blf5mnttdIIsMm89rn1VB7TEcsvjWR7e21JiZd+Q5aKq+qq8gPrxq5pdM8zt8Ec59PvEbS2k80rSubuxzPAcAB3AWA8Ki2o10oxW8kkqRTuwKK3v0R9DfsuH6+VbTYgA2OqRaqvcW9Y/qjhVI9FPQL7VKMTMv8Ad4m7IIylkHDvRdTzNhztujZnd/a/h7ayNdqL/lx+P9ifFDuw4s7tz08KeoqOsonDoUKOgAgKO1AUqgBtkvUXE4VZEaORQ6uCCGzDKdQamkUh0vQB5z9IfQF8BLvLdsO57DalTr1b/nDgeIHiBTbV6xx+BSaNoZkDo4sVOjDmORGvMHOsG6fejSTAkyxXkwxPratHf8MndybQ8bHKtrS6tTXTPkrzhW6KSDU3Zm2JMPIHicqw9xHJhxHcag0V60HFNUyJGx9HPSDDiQEktFLyY9hj+YT/AKT8atTnMeededA1WPYfTzEYey36xB+GS5t+i2o+I7qy82h74/0J45ezNkkAt58/wqMBpp5tVZ2b6RcNKLOWhY8HF19jD6gV3sNjFkAKOGHNSGyy5Gs6eOUPaROpJ8E6MZ+e6l7thw4ebU1Hrr5yo7ZVwMcKaeedE0Qz886Jh599IZNc/OdqAFCLz58mldXnUXE4hI1vI6IObkKPiare0/SPhoriMmZvzBZf2j9AakhjnP2VYnJLktTqAM6p3SfpvDBdIrSyiwysUXxYakch7xVM2303xGJut+rj/Ijyv3M2p8Kr9q0cOg75P0IJZf8AySNo7Redy8jbzH3AcgBkB3VHtQtRha1EklSK4VqtvQHoHJtCXO6YdD95Jz49WnNz8AbngDL6BejSXHESSXiwwPr6NJbhFf8A1aDhc5VvGAwEeHjSKFAiKLKi6d5J+JJzJPE1narWKHqw5+hLDHe7DwmESGNIolCqoCoo0AH07+N++pUcdh8zzNCOO2uZOp+g7qctWLzuyyFR2oUdAAoURFCgBQo6KhQADRGjNFQAh0B18+FMSDKz2KnK5AsQeDDT6GpJpNqAMm6a+hpXvLgbI2pgJsh/5bH1P0TlyI0rIsds6SFzHKjRuuRVgQw9hr1iYber7j9Dw8PlXL230bw2MXcxEQe2hPZkXvVhmPZl41oYNdKHqz3RFLGnweWt2j3a1PpF6EpUJbCSCVf+HIQkg7g3qt7d2s92jsibDvuTRPE3J1K38L6+IrVhqIZPZZC4tckvoh0c+24pIC5RSGZ3AB3VjUsTY+we2uhL0SPVCfA4gzp1qREBXgmWSXJAVJsbkgXDcfc90C25DhmxBkkaGSWExRSqhkEZY3ZiAb8FtblV22ZtWOeXAQvjFxUq4hpnaNWjj6uONmXrAQoaQFRYkXAv7a2bLOMtuPv75JIxTRTcZHtjBqWkE6ouRY7sqDhmw3gPfTR6bbSUXIa2t2gt7b7oqyttOE4PG4vCxP1mIdoMQskpdUGINxMqhBvbxNhc9k8xe8r0gbeEWImRcZjoXVABHEFOHv1a2F+sBF7i5tqTUSmm6cFfu93vOunybKW3pA2gxVQ2bWChYlubnLdFs/ZTsJ2xiiyoMSd02cAdUFJANmJCgGxBzOhFadNGk8mGnNt7ARJP4xTYV2XxtLF8ai7SVcSuNRoXxG9Hg8UsUbFGctGI2sVBP4Bew4Vys0VxBL/YdN8szeH0eY2brz2XlgCFo+sEkpEgYjdKlgSApyuDlaoG0ejgjwWHxKsxMjyxSqwFkkjPZAy4rnnV02cjYSWVZYBs2PE4d1j+9LETQWkjkLMxZWubaDMiw1rmbX6cRYrZ7xSxbuKaRJN+MAJIyjdMji/ZcpcGwzy00E8cuRy2424OemKRQbULV0tm7EmxDbsETytyRSbeJ0X21onR30JSNZsZII1/4cRDSHuL+qvs3qsZNRDH7TOFBszPA7NkmcRxI0jtoqgsT7OXfWu9C/Q2qbsuOs7aiBTdB/zGHrn80Zcy2lX7Y3R7DYJNyCNYwdSLl3t+UxuzfTurphCdeyOX4j7eFZWfWyntHZfMmjjS5EqLdlAMssslUDQZfIfCnY4rd5Op4mlKoAsMhSqoEoVqO1CgRQIFCjtQoAFqFChQAVHSaO9AB0VA0VAAoUKO1ACaS6g6i/nhypZojQAyYyNDfubX3/xpjFwJIpWVFZTqsiqyH33WplFQBStp+ibATZrG0JPGFiB+y28vuAqsY70GH/JxQ8JYyP3kJ/01rPUjlbwuPlQEJ4MfaAflapo6nLHucuKZibeifaUausbxsr23gkrKG3Tdd4Mqg2OYvpUx9j9IN0oXd1YFSDLhnuCLEXY30NazPiCmtj4XH1NMf2n+b8f5V3+Mk+Un8BeGjIV6HbaNxYqDCMOfvYBeFchGbNmMznrmc6dh9GG1HILzKh3BHczOTuL6qdgG6jlpWsHav5vx/lT0GKL6ADxuf4U/xkuyX6B4aMywXoPJN58V4iOO5/ac/wC2rPsv0U4CHMxGZhxmYsP2VsvvBq3NCeLfsgD53ohAOIv+kSfgcqjlqMku50opDWHjjRQkaqFGixqAo9i5CngrH80e8/wHxpwUdQjCjiA015nM++l0m9HegYdHek3o70AHejvSb0V6BCyaF6TQvQMOjoqF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Frankieren</a:t>
            </a:r>
            <a:endParaRPr lang="de-DE" dirty="0"/>
          </a:p>
        </p:txBody>
      </p:sp>
      <p:sp>
        <p:nvSpPr>
          <p:cNvPr id="20" name="Inhaltsplatzhalter 2"/>
          <p:cNvSpPr>
            <a:spLocks noGrp="1"/>
          </p:cNvSpPr>
          <p:nvPr>
            <p:ph idx="1"/>
          </p:nvPr>
        </p:nvSpPr>
        <p:spPr>
          <a:xfrm>
            <a:off x="1436769" y="1839914"/>
            <a:ext cx="11292595" cy="539908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Zum Pakete frankieren auf den link „Versenden“ klicken und </a:t>
            </a:r>
          </a:p>
          <a:p>
            <a:pPr marL="0" indent="0">
              <a:buNone/>
            </a:pPr>
            <a:r>
              <a:rPr lang="de-DE" dirty="0" smtClean="0"/>
              <a:t>Sendung erfassen auswählen: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937" y="2697776"/>
            <a:ext cx="6635279" cy="4445974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 bwMode="auto">
          <a:xfrm>
            <a:off x="3799632" y="4648572"/>
            <a:ext cx="1728192" cy="1152128"/>
          </a:xfrm>
          <a:prstGeom prst="rect">
            <a:avLst/>
          </a:prstGeom>
          <a:noFill/>
          <a:ln w="19050" cap="flat" cmpd="sng" algn="ctr">
            <a:solidFill>
              <a:srgbClr val="FA060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6769" y="1839915"/>
            <a:ext cx="11435871" cy="1728538"/>
          </a:xfrm>
        </p:spPr>
        <p:txBody>
          <a:bodyPr/>
          <a:lstStyle/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Sendung erfassen</a:t>
            </a:r>
            <a:endParaRPr lang="de-DE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1393303" y="1809331"/>
            <a:ext cx="11292595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6850" indent="-1968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rgbClr val="C00000"/>
              </a:buClr>
              <a:buFont typeface="Wingdings" pitchFamily="2" charset="2"/>
              <a:buChar char="n"/>
              <a:defRPr>
                <a:solidFill>
                  <a:srgbClr val="4D4D4D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604838" indent="-217488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Roboto Slab" pitchFamily="2" charset="0"/>
                <a:ea typeface="Roboto Slab" pitchFamily="2" charset="0"/>
              </a:defRPr>
            </a:lvl2pPr>
            <a:lvl3pPr marL="1016000" indent="-220663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Roboto Slab" pitchFamily="2" charset="0"/>
                <a:ea typeface="Roboto Slab" pitchFamily="2" charset="0"/>
              </a:defRPr>
            </a:lvl3pPr>
            <a:lvl4pPr marL="1427163" indent="-220663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Roboto Slab" pitchFamily="2" charset="0"/>
                <a:ea typeface="Roboto Slab" pitchFamily="2" charset="0"/>
              </a:defRPr>
            </a:lvl4pPr>
            <a:lvl5pPr marL="18399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5pPr>
            <a:lvl6pPr marL="22971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6pPr>
            <a:lvl7pPr marL="27543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7pPr>
            <a:lvl8pPr marL="32115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8pPr>
            <a:lvl9pPr marL="3668713" indent="-222250" algn="l" defTabSz="1054100" rtl="0" eaLnBrk="0" fontAlgn="base" hangingPunct="0">
              <a:spcBef>
                <a:spcPct val="0"/>
              </a:spcBef>
              <a:spcAft>
                <a:spcPct val="100000"/>
              </a:spcAft>
              <a:buClr>
                <a:schemeClr val="tx1"/>
              </a:buClr>
              <a:buChar char="–"/>
              <a:defRPr>
                <a:solidFill>
                  <a:srgbClr val="4D4D4D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1800" kern="0" dirty="0" smtClean="0"/>
              <a:t>Sendungs- und Empfängerreferenz auswählen.</a:t>
            </a:r>
            <a:br>
              <a:rPr lang="de-DE" sz="1800" kern="0" dirty="0" smtClean="0"/>
            </a:br>
            <a:r>
              <a:rPr lang="de-DE" sz="1800" kern="0" dirty="0" smtClean="0"/>
              <a:t>Empfängerreferenz sind vorher hinterlegte Adressen aus dem Adressbuch. Die Sendungsreferenz kann individuell vermerkt werden.</a:t>
            </a:r>
          </a:p>
          <a:p>
            <a:pPr marL="0" indent="0">
              <a:buFont typeface="Wingdings" pitchFamily="2" charset="2"/>
              <a:buNone/>
            </a:pPr>
            <a:endParaRPr lang="de-DE" sz="1800" kern="0" dirty="0" smtClean="0"/>
          </a:p>
          <a:p>
            <a:pPr marL="0" indent="0">
              <a:buFont typeface="Wingdings" pitchFamily="2" charset="2"/>
              <a:buNone/>
            </a:pPr>
            <a:endParaRPr lang="de-DE" sz="1800" kern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l="-269" b="12624"/>
          <a:stretch/>
        </p:blipFill>
        <p:spPr>
          <a:xfrm>
            <a:off x="1383431" y="2730080"/>
            <a:ext cx="8407272" cy="42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0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Gewicht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Im nächsten Abschnitt, das Gewicht auswählen.</a:t>
            </a:r>
            <a:br>
              <a:rPr lang="de-DE" dirty="0" smtClean="0"/>
            </a:br>
            <a:r>
              <a:rPr lang="de-DE" dirty="0" smtClean="0"/>
              <a:t>Hier ist die Größe nur ausschlaggebend, wenn das Paket Größer ist als die Max.-Größe</a:t>
            </a:r>
          </a:p>
          <a:p>
            <a:pPr marL="0" indent="0">
              <a:buNone/>
            </a:pPr>
            <a:r>
              <a:rPr lang="de-DE" b="1" dirty="0">
                <a:solidFill>
                  <a:srgbClr val="FF0000"/>
                </a:solidFill>
              </a:rPr>
              <a:t>max.: </a:t>
            </a:r>
            <a:r>
              <a:rPr lang="de-DE" dirty="0">
                <a:solidFill>
                  <a:srgbClr val="FF0000"/>
                </a:solidFill>
              </a:rPr>
              <a:t>L 120 cm, B 60 cm, H 60 </a:t>
            </a:r>
            <a:r>
              <a:rPr lang="de-DE" dirty="0" smtClean="0">
                <a:solidFill>
                  <a:srgbClr val="FF0000"/>
                </a:solidFill>
              </a:rPr>
              <a:t>cm</a:t>
            </a:r>
          </a:p>
          <a:p>
            <a:pPr marL="0" indent="0">
              <a:buNone/>
            </a:pPr>
            <a:r>
              <a:rPr lang="de-DE" dirty="0" smtClean="0"/>
              <a:t>Die Transportversicherung ist nur notwendig, wenn die zu versendende Ware einen Warenwert über 500€ hat.</a:t>
            </a:r>
            <a:endParaRPr 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352" y="4144516"/>
            <a:ext cx="11233248" cy="15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25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831" y="1552228"/>
            <a:ext cx="9362429" cy="53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75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Die Klebeetiketten werden kostenfrei von der DHL zur Verfügung gestellt und befinden sich in der Verwaltung im Materialschrank.</a:t>
            </a:r>
          </a:p>
          <a:p>
            <a:pPr marL="0" indent="0">
              <a:buNone/>
            </a:pPr>
            <a:r>
              <a:rPr lang="de-DE" dirty="0" smtClean="0"/>
              <a:t>(über den Mehrzweck-Einzug in den Drucker einlegen und Format A5 auswählen)</a:t>
            </a:r>
          </a:p>
          <a:p>
            <a:pPr marL="0" indent="0">
              <a:buNone/>
            </a:pPr>
            <a:r>
              <a:rPr lang="de-DE" dirty="0" smtClean="0"/>
              <a:t>Das fertige Etikett sieht dann wie folgt aus: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b="50765"/>
          <a:stretch/>
        </p:blipFill>
        <p:spPr>
          <a:xfrm>
            <a:off x="4879752" y="3640460"/>
            <a:ext cx="2952328" cy="284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7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Sendungsarchiv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! Nicht gedruckte Sendungsmarken könnten bis 17:30 kostenlos gelöscht werden.</a:t>
            </a:r>
          </a:p>
          <a:p>
            <a:pPr marL="0" indent="0">
              <a:buNone/>
            </a:pPr>
            <a:r>
              <a:rPr lang="de-DE" dirty="0" smtClean="0"/>
              <a:t>Abgeschlossene Sendungen befinden sich im Sendungsarchiv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In diesem Archiv kann mit einem „Klick“  die Sendung verfolgt werden.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19" y="2776364"/>
            <a:ext cx="10363200" cy="2543175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 bwMode="auto">
          <a:xfrm>
            <a:off x="9848304" y="3496445"/>
            <a:ext cx="576064" cy="432048"/>
          </a:xfrm>
          <a:prstGeom prst="rect">
            <a:avLst/>
          </a:prstGeom>
          <a:noFill/>
          <a:ln w="28575" cap="flat" cmpd="sng" algn="ctr">
            <a:solidFill>
              <a:srgbClr val="FA0606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 bwMode="auto">
          <a:xfrm flipV="1">
            <a:off x="9399094" y="4047951"/>
            <a:ext cx="737242" cy="18001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A0606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67125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Sendung abholen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DHL bietet kostenlos die Möglichkeit, die Sendungen abzuholen, wenn nicht mehr als 5 Sendungen und das Gewicht von 31,5 kg und die max. Größe nicht überschritten werden.</a:t>
            </a:r>
            <a:br>
              <a:rPr lang="de-DE" dirty="0" smtClean="0"/>
            </a:br>
            <a:r>
              <a:rPr lang="de-DE" dirty="0" smtClean="0"/>
              <a:t>Darüber hinaus ist die Abholung dann kostenpflichtig.</a:t>
            </a:r>
          </a:p>
          <a:p>
            <a:pPr marL="0" indent="0">
              <a:buNone/>
            </a:pPr>
            <a:r>
              <a:rPr lang="de-DE" dirty="0" smtClean="0"/>
              <a:t>Für die Abholung, die Bedarfsabholung auswählen:</a:t>
            </a:r>
          </a:p>
          <a:p>
            <a:pPr marL="0" indent="0">
              <a:buNone/>
            </a:pPr>
            <a:r>
              <a:rPr lang="de-DE" dirty="0" smtClean="0"/>
              <a:t>Hier die Anzahl der Sendungen nicht vergessen.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581729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Bedarfsabholung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576" y="1624236"/>
            <a:ext cx="7075198" cy="53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75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Die Auftragsbestätigung, die Abholung wird dann auch im Abholkalender angezeigt: 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087" y="2344316"/>
            <a:ext cx="5495925" cy="39909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792" y="2315096"/>
            <a:ext cx="4904656" cy="487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18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Rechnung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Die Rechnungstellung erfolgt automatisiert nach 10 Tagen nach Ausdruck der Frankierungsmarke.</a:t>
            </a:r>
          </a:p>
          <a:p>
            <a:pPr marL="0" indent="0">
              <a:buNone/>
            </a:pPr>
            <a:r>
              <a:rPr lang="de-DE" dirty="0" smtClean="0"/>
              <a:t>Diese werden online, sowie per Email zur Verfügung gestellt.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Es gibt hier die Möglichkeit nach Rechnungsdatum, als auch nach Rechnungsnummer zu suchen: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895" y="3136404"/>
            <a:ext cx="93154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72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e-DE" sz="3200" dirty="0" smtClean="0"/>
          </a:p>
          <a:p>
            <a:pPr marL="0" indent="0" algn="ctr">
              <a:buNone/>
            </a:pPr>
            <a:endParaRPr lang="de-DE" sz="3200" dirty="0"/>
          </a:p>
          <a:p>
            <a:pPr marL="0" indent="0" algn="ctr">
              <a:buNone/>
            </a:pPr>
            <a:r>
              <a:rPr lang="de-DE" sz="3200" dirty="0" smtClean="0"/>
              <a:t>Bei Rückfragen kommt gerne auf mich zu ;-)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675584376"/>
      </p:ext>
    </p:extLst>
  </p:cSld>
  <p:clrMapOvr>
    <a:masterClrMapping/>
  </p:clrMapOvr>
</p:sld>
</file>

<file path=ppt/theme/theme1.xml><?xml version="1.0" encoding="utf-8"?>
<a:theme xmlns:a="http://schemas.openxmlformats.org/drawingml/2006/main" name="DPWN Intern 05_2004">
  <a:themeElements>
    <a:clrScheme name="DPWN Intern 05_2004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PWN Intern 05_20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PWN Intern 05_2004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WN Intern 05_200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PWN Intern 05_2004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WN Intern 05_2004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WN Intern 05_2004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WN Intern 05_2004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PWN Intern 05_2004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PWN Intern 05_2004 1">
    <a:dk1>
      <a:srgbClr val="000000"/>
    </a:dk1>
    <a:lt1>
      <a:srgbClr val="FFFFFF"/>
    </a:lt1>
    <a:dk2>
      <a:srgbClr val="000000"/>
    </a:dk2>
    <a:lt2>
      <a:srgbClr val="969696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DPWN Intern 05_2004</Template>
  <TotalTime>0</TotalTime>
  <Words>229</Words>
  <Application>Microsoft Office PowerPoint</Application>
  <PresentationFormat>Benutzerdefiniert</PresentationFormat>
  <Paragraphs>54</Paragraphs>
  <Slides>15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Roboto Slab</vt:lpstr>
      <vt:lpstr>Times New Roman</vt:lpstr>
      <vt:lpstr>Wingdings</vt:lpstr>
      <vt:lpstr>DPWN Intern 05_2004</vt:lpstr>
      <vt:lpstr>PowerPoint-Präsentation</vt:lpstr>
      <vt:lpstr>  Vorbereitung</vt:lpstr>
      <vt:lpstr>Anmeldung im Geschäftskundenportal</vt:lpstr>
      <vt:lpstr> Login</vt:lpstr>
      <vt:lpstr>  Frankieren</vt:lpstr>
      <vt:lpstr>  Sendung erfassen</vt:lpstr>
      <vt:lpstr>  Gewicht</vt:lpstr>
      <vt:lpstr>PowerPoint-Präsentation</vt:lpstr>
      <vt:lpstr>PowerPoint-Präsentation</vt:lpstr>
      <vt:lpstr>  Sendungsarchiv</vt:lpstr>
      <vt:lpstr>  Sendung abholen</vt:lpstr>
      <vt:lpstr>  Bedarfsabholung</vt:lpstr>
      <vt:lpstr>PowerPoint-Präsentation</vt:lpstr>
      <vt:lpstr>  Rechnung</vt:lpstr>
      <vt:lpstr>PowerPoint-Präsentation</vt:lpstr>
    </vt:vector>
  </TitlesOfParts>
  <Company>TRENZ AG, Bremen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easyLogic</dc:title>
  <dc:subject>für alle</dc:subject>
  <dc:creator>Frank Diegel, www.trenz.ag</dc:creator>
  <cp:lastModifiedBy>Katharina Cornelius</cp:lastModifiedBy>
  <cp:revision>1366</cp:revision>
  <cp:lastPrinted>2014-06-12T13:59:57Z</cp:lastPrinted>
  <dcterms:created xsi:type="dcterms:W3CDTF">2004-07-30T13:38:15Z</dcterms:created>
  <dcterms:modified xsi:type="dcterms:W3CDTF">2014-12-08T14:36:14Z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D">
    <vt:lpwstr>00k.0bk.i.d.1</vt:lpwstr>
  </property>
</Properties>
</file>