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60" r:id="rId5"/>
    <p:sldId id="259" r:id="rId6"/>
    <p:sldId id="261" r:id="rId7"/>
    <p:sldId id="264" r:id="rId8"/>
    <p:sldId id="265" r:id="rId9"/>
    <p:sldId id="262" r:id="rId10"/>
    <p:sldId id="263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k Diegel" initials="FD" lastIdx="3" clrIdx="0">
    <p:extLst>
      <p:ext uri="{19B8F6BF-5375-455C-9EA6-DF929625EA0E}">
        <p15:presenceInfo xmlns:p15="http://schemas.microsoft.com/office/powerpoint/2012/main" userId="S-1-5-21-4190993788-3713074436-2999710190-11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5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952500" y="1270000"/>
            <a:ext cx="10287000" cy="44450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oliennummernplatzhalter 6"/>
          <p:cNvSpPr>
            <a:spLocks noGrp="1"/>
          </p:cNvSpPr>
          <p:nvPr>
            <p:ph type="sldNum" sz="quarter" idx="14"/>
          </p:nvPr>
        </p:nvSpPr>
        <p:spPr>
          <a:xfrm>
            <a:off x="5588000" y="6477000"/>
            <a:ext cx="1016000" cy="127200"/>
          </a:xfrm>
        </p:spPr>
        <p:txBody>
          <a:bodyPr/>
          <a:lstStyle/>
          <a:p>
            <a:fld id="{0CAEA30E-D3E4-437A-B5D0-F12148EC1C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9263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_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952500" y="1270000"/>
            <a:ext cx="10287000" cy="4445000"/>
          </a:xfrm>
        </p:spPr>
        <p:txBody>
          <a:bodyPr numCol="2" spcCol="47625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6"/>
          <p:cNvSpPr>
            <a:spLocks noGrp="1"/>
          </p:cNvSpPr>
          <p:nvPr>
            <p:ph type="sldNum" sz="quarter" idx="14"/>
          </p:nvPr>
        </p:nvSpPr>
        <p:spPr>
          <a:xfrm>
            <a:off x="5588000" y="6477000"/>
            <a:ext cx="1016000" cy="127200"/>
          </a:xfrm>
        </p:spPr>
        <p:txBody>
          <a:bodyPr/>
          <a:lstStyle/>
          <a:p>
            <a:fld id="{0CAEA30E-D3E4-437A-B5D0-F12148EC1C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6010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+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952500" y="393700"/>
            <a:ext cx="10287000" cy="476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952500" y="1270000"/>
            <a:ext cx="4984750" cy="4445000"/>
          </a:xfrm>
          <a:prstGeom prst="rect">
            <a:avLst/>
          </a:prstGeom>
        </p:spPr>
        <p:txBody>
          <a:bodyPr/>
          <a:lstStyle>
            <a:lvl1pPr>
              <a:defRPr lang="de-DE" sz="1867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1733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6254750" y="1270000"/>
            <a:ext cx="4984750" cy="4445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CAEA30E-D3E4-437A-B5D0-F12148EC1C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4057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ilder links +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952500" y="393700"/>
            <a:ext cx="10287000" cy="476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6254750" y="1270000"/>
            <a:ext cx="4984750" cy="4445000"/>
          </a:xfrm>
          <a:prstGeom prst="rect">
            <a:avLst/>
          </a:prstGeom>
        </p:spPr>
        <p:txBody>
          <a:bodyPr/>
          <a:lstStyle>
            <a:lvl1pPr>
              <a:defRPr lang="de-DE" sz="1867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1733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952500" y="1270000"/>
            <a:ext cx="2336800" cy="20637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600450" y="1270000"/>
            <a:ext cx="2336800" cy="206375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952500" y="3651250"/>
            <a:ext cx="2336800" cy="206375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6"/>
          </p:nvPr>
        </p:nvSpPr>
        <p:spPr>
          <a:xfrm>
            <a:off x="3600450" y="3651250"/>
            <a:ext cx="2336800" cy="206375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CAEA30E-D3E4-437A-B5D0-F12148EC1C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0804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dienplatzhalter 11"/>
          <p:cNvSpPr>
            <a:spLocks noGrp="1"/>
          </p:cNvSpPr>
          <p:nvPr>
            <p:ph type="media" sz="quarter" idx="12"/>
          </p:nvPr>
        </p:nvSpPr>
        <p:spPr>
          <a:xfrm>
            <a:off x="1016000" y="349250"/>
            <a:ext cx="10160000" cy="5715000"/>
          </a:xfrm>
        </p:spPr>
        <p:txBody>
          <a:bodyPr/>
          <a:lstStyle/>
          <a:p>
            <a:r>
              <a:rPr lang="de-DE" smtClean="0"/>
              <a:t>Mediaclip durch Klicken auf Symbol hinzufügen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CAEA30E-D3E4-437A-B5D0-F12148EC1C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44327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06425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CAEA30E-D3E4-437A-B5D0-F12148EC1C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4837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06425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CAEA30E-D3E4-437A-B5D0-F12148EC1CB5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500" y="635000"/>
            <a:ext cx="10287000" cy="1524000"/>
          </a:xfrm>
          <a:solidFill>
            <a:schemeClr val="bg1"/>
          </a:solidFill>
        </p:spPr>
        <p:txBody>
          <a:bodyPr lIns="476250" tIns="381000" rIns="381000" bIns="476250"/>
          <a:lstStyle>
            <a:lvl1pPr>
              <a:defRPr>
                <a:solidFill>
                  <a:srgbClr val="FFCC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21258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CAEA30E-D3E4-437A-B5D0-F12148EC1CB5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 12"/>
          <p:cNvSpPr>
            <a:spLocks noGrp="1"/>
          </p:cNvSpPr>
          <p:nvPr>
            <p:ph type="title"/>
          </p:nvPr>
        </p:nvSpPr>
        <p:spPr>
          <a:xfrm>
            <a:off x="952500" y="393700"/>
            <a:ext cx="10287000" cy="47625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952500" y="1270000"/>
            <a:ext cx="10287000" cy="444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Foliennr</a:t>
            </a:r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5267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AEA30E-D3E4-437A-B5D0-F12148EC1C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367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F9148D-B9FB-4644-8206-BB3AF717131C}" type="datetimeFigureOut">
              <a:rPr lang="de-DE" smtClean="0"/>
              <a:t>17.07.2015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A30E-D3E4-437A-B5D0-F12148EC1C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164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F9148D-B9FB-4644-8206-BB3AF717131C}" type="datetimeFigureOut">
              <a:rPr lang="de-DE" smtClean="0"/>
              <a:t>17.07.2015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EA30E-D3E4-437A-B5D0-F12148EC1CB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9239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952500" y="1270000"/>
            <a:ext cx="10287000" cy="44450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2BEAEB29-8D49-484C-8888-282A9B5743DC}" type="datetime1">
              <a:rPr lang="en-US" smtClean="0"/>
              <a:t>7/17/2015</a:t>
            </a:fld>
            <a:endParaRPr lang="de-DE" dirty="0"/>
          </a:p>
        </p:txBody>
      </p:sp>
      <p:sp>
        <p:nvSpPr>
          <p:cNvPr id="8" name="Foliennummernplatzhalter 6"/>
          <p:cNvSpPr>
            <a:spLocks noGrp="1"/>
          </p:cNvSpPr>
          <p:nvPr>
            <p:ph type="sldNum" sz="quarter" idx="14"/>
          </p:nvPr>
        </p:nvSpPr>
        <p:spPr>
          <a:xfrm>
            <a:off x="5588000" y="6477000"/>
            <a:ext cx="1016000" cy="127200"/>
          </a:xfrm>
        </p:spPr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9610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_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952500" y="1270000"/>
            <a:ext cx="10287000" cy="4445000"/>
          </a:xfrm>
        </p:spPr>
        <p:txBody>
          <a:bodyPr numCol="2" spcCol="47625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0894F61C-8377-4D60-9EB6-1D497D6927AC}" type="datetime1">
              <a:rPr lang="en-US" smtClean="0"/>
              <a:t>7/17/2015</a:t>
            </a:fld>
            <a:endParaRPr lang="de-DE" dirty="0"/>
          </a:p>
        </p:txBody>
      </p:sp>
      <p:sp>
        <p:nvSpPr>
          <p:cNvPr id="6" name="Foliennummernplatzhalter 6"/>
          <p:cNvSpPr>
            <a:spLocks noGrp="1"/>
          </p:cNvSpPr>
          <p:nvPr>
            <p:ph type="sldNum" sz="quarter" idx="14"/>
          </p:nvPr>
        </p:nvSpPr>
        <p:spPr>
          <a:xfrm>
            <a:off x="5588000" y="6477000"/>
            <a:ext cx="1016000" cy="127200"/>
          </a:xfrm>
        </p:spPr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6941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+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952500" y="393700"/>
            <a:ext cx="10287000" cy="476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952500" y="1270000"/>
            <a:ext cx="4984750" cy="4445000"/>
          </a:xfrm>
          <a:prstGeom prst="rect">
            <a:avLst/>
          </a:prstGeom>
        </p:spPr>
        <p:txBody>
          <a:bodyPr/>
          <a:lstStyle>
            <a:lvl1pPr>
              <a:defRPr lang="de-DE" sz="1867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1733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6254750" y="1270000"/>
            <a:ext cx="4984750" cy="4445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fld id="{A28FA32C-CD59-4B5A-89C5-C30C81744153}" type="datetime1">
              <a:rPr lang="en-US" smtClean="0"/>
              <a:t>7/17/2015</a:t>
            </a:fld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9948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ilder links +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952500" y="393700"/>
            <a:ext cx="10287000" cy="4762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6254750" y="1270000"/>
            <a:ext cx="4984750" cy="4445000"/>
          </a:xfrm>
          <a:prstGeom prst="rect">
            <a:avLst/>
          </a:prstGeom>
        </p:spPr>
        <p:txBody>
          <a:bodyPr/>
          <a:lstStyle>
            <a:lvl1pPr>
              <a:defRPr lang="de-DE" sz="1867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1733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952500" y="1270000"/>
            <a:ext cx="2336800" cy="206375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3600450" y="1270000"/>
            <a:ext cx="2336800" cy="206375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952500" y="3651250"/>
            <a:ext cx="2336800" cy="206375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6"/>
          </p:nvPr>
        </p:nvSpPr>
        <p:spPr>
          <a:xfrm>
            <a:off x="3600450" y="3651250"/>
            <a:ext cx="2336800" cy="206375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fld id="{D3A5E332-F43C-4FA7-8FF9-A9776D995A12}" type="datetime1">
              <a:rPr lang="en-US" smtClean="0"/>
              <a:t>7/17/2015</a:t>
            </a:fld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2214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dienplatzhalter 11"/>
          <p:cNvSpPr>
            <a:spLocks noGrp="1"/>
          </p:cNvSpPr>
          <p:nvPr>
            <p:ph type="media" sz="quarter" idx="12"/>
          </p:nvPr>
        </p:nvSpPr>
        <p:spPr>
          <a:xfrm>
            <a:off x="1016000" y="349250"/>
            <a:ext cx="10160000" cy="5715000"/>
          </a:xfrm>
        </p:spPr>
        <p:txBody>
          <a:bodyPr/>
          <a:lstStyle/>
          <a:p>
            <a:r>
              <a:rPr lang="de-DE" smtClean="0"/>
              <a:t>Mediaclip durch Klicken auf Symbol hinzufügen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45155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06425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882FC2D8-54C4-443C-BC58-D7B7E9D871C6}" type="datetime1">
              <a:rPr lang="en-US" smtClean="0"/>
              <a:t>7/17/2015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35700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06425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5F190C70-EF55-4706-80D9-98B55928C3BE}" type="datetime1">
              <a:rPr lang="en-US" smtClean="0"/>
              <a:t>7/17/2015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52500" y="635000"/>
            <a:ext cx="10287000" cy="1524000"/>
          </a:xfrm>
          <a:solidFill>
            <a:schemeClr val="bg1"/>
          </a:solidFill>
        </p:spPr>
        <p:txBody>
          <a:bodyPr lIns="476250" tIns="381000" rIns="381000" bIns="476250"/>
          <a:lstStyle>
            <a:lvl1pPr>
              <a:defRPr>
                <a:solidFill>
                  <a:srgbClr val="FFCC00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43420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1E1DAD97-D997-4E01-ABAC-79E068BC434C}" type="datetime1">
              <a:rPr lang="en-US" smtClean="0"/>
              <a:t>7/17/2015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sp>
        <p:nvSpPr>
          <p:cNvPr id="8" name="Titel 12"/>
          <p:cNvSpPr>
            <a:spLocks noGrp="1"/>
          </p:cNvSpPr>
          <p:nvPr>
            <p:ph type="title"/>
          </p:nvPr>
        </p:nvSpPr>
        <p:spPr>
          <a:xfrm>
            <a:off x="952500" y="393700"/>
            <a:ext cx="10287000" cy="47625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952500" y="1270000"/>
            <a:ext cx="10287000" cy="444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Foliennr</a:t>
            </a:r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32222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fld id="{73AB95BE-3C20-4062-B823-CEAC7B179D23}" type="datetime1">
              <a:rPr lang="en-US" smtClean="0"/>
              <a:t>7/17/2015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90938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0BD40C-23E8-42A4-A32A-F4E5A18E9A9A}" type="datetimeFigureOut">
              <a:rPr lang="de-DE" smtClean="0"/>
              <a:t>17.07.2015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FC7D9-D5F1-47C2-B7EB-E3378FB1BB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5628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223000"/>
            <a:ext cx="12192000" cy="635000"/>
          </a:xfrm>
          <a:custGeom>
            <a:avLst/>
            <a:gdLst/>
            <a:ahLst/>
            <a:cxnLst/>
            <a:rect l="l" t="t" r="r" b="b"/>
            <a:pathLst>
              <a:path w="20104100" h="1047115">
                <a:moveTo>
                  <a:pt x="0" y="0"/>
                </a:moveTo>
                <a:lnTo>
                  <a:pt x="20104099" y="0"/>
                </a:lnTo>
                <a:lnTo>
                  <a:pt x="20104099" y="1047088"/>
                </a:lnTo>
                <a:lnTo>
                  <a:pt x="0" y="1047088"/>
                </a:lnTo>
                <a:lnTo>
                  <a:pt x="0" y="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 sz="993"/>
          </a:p>
        </p:txBody>
      </p:sp>
      <p:sp>
        <p:nvSpPr>
          <p:cNvPr id="17" name="bk object 17"/>
          <p:cNvSpPr/>
          <p:nvPr/>
        </p:nvSpPr>
        <p:spPr>
          <a:xfrm>
            <a:off x="0" y="6064250"/>
            <a:ext cx="12192000" cy="158750"/>
          </a:xfrm>
          <a:custGeom>
            <a:avLst/>
            <a:gdLst/>
            <a:ahLst/>
            <a:cxnLst/>
            <a:rect l="l" t="t" r="r" b="b"/>
            <a:pathLst>
              <a:path w="20104100" h="262254">
                <a:moveTo>
                  <a:pt x="0" y="261772"/>
                </a:moveTo>
                <a:lnTo>
                  <a:pt x="20104099" y="261772"/>
                </a:lnTo>
                <a:lnTo>
                  <a:pt x="20104099" y="0"/>
                </a:lnTo>
                <a:lnTo>
                  <a:pt x="0" y="0"/>
                </a:lnTo>
                <a:lnTo>
                  <a:pt x="0" y="26177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993"/>
          </a:p>
        </p:txBody>
      </p:sp>
      <p:sp>
        <p:nvSpPr>
          <p:cNvPr id="7" name="Titelplatzhalter 6"/>
          <p:cNvSpPr>
            <a:spLocks noGrp="1"/>
          </p:cNvSpPr>
          <p:nvPr>
            <p:ph type="title"/>
          </p:nvPr>
        </p:nvSpPr>
        <p:spPr>
          <a:xfrm>
            <a:off x="1323975" y="393700"/>
            <a:ext cx="10287000" cy="476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0287000" cy="4445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3"/>
          </p:nvPr>
        </p:nvSpPr>
        <p:spPr>
          <a:xfrm>
            <a:off x="952500" y="6477000"/>
            <a:ext cx="4445000" cy="127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68789"/>
                </a:solidFill>
              </a:defRPr>
            </a:lvl1pPr>
          </a:lstStyle>
          <a:p>
            <a:endParaRPr lang="de-DE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5588000" y="6477000"/>
            <a:ext cx="1016000" cy="12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EA30E-D3E4-437A-B5D0-F12148EC1CB5}" type="slidenum">
              <a:rPr lang="de-DE" smtClean="0"/>
              <a:t>‹Nr.›</a:t>
            </a:fld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500" y="6381751"/>
            <a:ext cx="1270000" cy="293687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6" y="307825"/>
            <a:ext cx="59580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647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eaLnBrk="1" hangingPunct="1">
        <a:lnSpc>
          <a:spcPct val="120000"/>
        </a:lnSpc>
        <a:defRPr sz="3300">
          <a:solidFill>
            <a:srgbClr val="868789"/>
          </a:solidFill>
          <a:latin typeface="+mj-lt"/>
          <a:ea typeface="+mj-ea"/>
          <a:cs typeface="+mj-cs"/>
        </a:defRPr>
      </a:lvl1pPr>
    </p:titleStyle>
    <p:bodyStyle>
      <a:lvl1pPr marL="0" marR="0" indent="-240012" algn="l" defTabSz="609630" eaLnBrk="1" fontAlgn="auto" latinLnBrk="0" hangingPunct="1">
        <a:lnSpc>
          <a:spcPts val="3300"/>
        </a:lnSpc>
        <a:spcBef>
          <a:spcPts val="0"/>
        </a:spcBef>
        <a:spcAft>
          <a:spcPts val="0"/>
        </a:spcAft>
        <a:buClr>
          <a:schemeClr val="tx2"/>
        </a:buClr>
        <a:buSzPct val="100000"/>
        <a:buFontTx/>
        <a:buBlip>
          <a:blip r:embed="rId15"/>
        </a:buBlip>
        <a:tabLst/>
        <a:defRPr lang="de-DE" sz="1867" baseline="0" noProof="0" dirty="0" smtClean="0">
          <a:solidFill>
            <a:srgbClr val="29363E"/>
          </a:solidFill>
          <a:latin typeface="+mn-lt"/>
          <a:ea typeface="+mn-ea"/>
          <a:cs typeface="+mn-cs"/>
        </a:defRPr>
      </a:lvl1pPr>
      <a:lvl2pPr marL="939847" marR="0" indent="-120006" defTabSz="609630" eaLnBrk="1" fontAlgn="auto" latinLnBrk="0" hangingPunct="1">
        <a:lnSpc>
          <a:spcPts val="3300"/>
        </a:lnSpc>
        <a:spcBef>
          <a:spcPts val="0"/>
        </a:spcBef>
        <a:spcAft>
          <a:spcPts val="0"/>
        </a:spcAft>
        <a:buClr>
          <a:schemeClr val="tx2"/>
        </a:buClr>
        <a:buSzPct val="70000"/>
        <a:buFontTx/>
        <a:buBlip>
          <a:blip r:embed="rId15"/>
        </a:buBlip>
        <a:tabLst/>
        <a:defRPr sz="1600" baseline="0">
          <a:solidFill>
            <a:srgbClr val="29363E"/>
          </a:solidFill>
          <a:latin typeface="+mn-lt"/>
          <a:ea typeface="+mn-ea"/>
          <a:cs typeface="+mn-cs"/>
        </a:defRPr>
      </a:lvl2pPr>
      <a:lvl3pPr marL="952548" indent="-120006" eaLnBrk="1" hangingPunct="1">
        <a:lnSpc>
          <a:spcPts val="3300"/>
        </a:lnSpc>
        <a:buClr>
          <a:schemeClr val="tx2"/>
        </a:buClr>
        <a:buFontTx/>
        <a:buBlip>
          <a:blip r:embed="rId15"/>
        </a:buBlip>
        <a:defRPr>
          <a:latin typeface="+mn-lt"/>
          <a:ea typeface="+mn-ea"/>
          <a:cs typeface="+mn-cs"/>
        </a:defRPr>
      </a:lvl3pPr>
      <a:lvl4pPr marL="1270064" indent="-120006" eaLnBrk="1" hangingPunct="1">
        <a:lnSpc>
          <a:spcPts val="3300"/>
        </a:lnSpc>
        <a:buClr>
          <a:schemeClr val="tx2"/>
        </a:buClr>
        <a:buFontTx/>
        <a:buBlip>
          <a:blip r:embed="rId15"/>
        </a:buBlip>
        <a:defRPr>
          <a:latin typeface="+mn-lt"/>
          <a:ea typeface="+mn-ea"/>
          <a:cs typeface="+mn-cs"/>
        </a:defRPr>
      </a:lvl4pPr>
      <a:lvl5pPr marL="1905095" indent="-120006" eaLnBrk="1" hangingPunct="1">
        <a:lnSpc>
          <a:spcPts val="3300"/>
        </a:lnSpc>
        <a:buClr>
          <a:schemeClr val="tx2"/>
        </a:buClr>
        <a:buFontTx/>
        <a:buBlip>
          <a:blip r:embed="rId15"/>
        </a:buBlip>
        <a:defRPr>
          <a:latin typeface="+mn-lt"/>
          <a:ea typeface="+mn-ea"/>
          <a:cs typeface="+mn-cs"/>
        </a:defRPr>
      </a:lvl5pPr>
      <a:lvl6pPr marL="1386300" eaLnBrk="1" hangingPunct="1">
        <a:defRPr>
          <a:latin typeface="+mn-lt"/>
          <a:ea typeface="+mn-ea"/>
          <a:cs typeface="+mn-cs"/>
        </a:defRPr>
      </a:lvl6pPr>
      <a:lvl7pPr marL="1663560" eaLnBrk="1" hangingPunct="1">
        <a:defRPr>
          <a:latin typeface="+mn-lt"/>
          <a:ea typeface="+mn-ea"/>
          <a:cs typeface="+mn-cs"/>
        </a:defRPr>
      </a:lvl7pPr>
      <a:lvl8pPr marL="1940820" eaLnBrk="1" hangingPunct="1">
        <a:defRPr>
          <a:latin typeface="+mn-lt"/>
          <a:ea typeface="+mn-ea"/>
          <a:cs typeface="+mn-cs"/>
        </a:defRPr>
      </a:lvl8pPr>
      <a:lvl9pPr marL="221808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60" eaLnBrk="1" hangingPunct="1">
        <a:defRPr>
          <a:latin typeface="+mn-lt"/>
          <a:ea typeface="+mn-ea"/>
          <a:cs typeface="+mn-cs"/>
        </a:defRPr>
      </a:lvl2pPr>
      <a:lvl3pPr marL="554520" eaLnBrk="1" hangingPunct="1">
        <a:defRPr>
          <a:latin typeface="+mn-lt"/>
          <a:ea typeface="+mn-ea"/>
          <a:cs typeface="+mn-cs"/>
        </a:defRPr>
      </a:lvl3pPr>
      <a:lvl4pPr marL="831780" eaLnBrk="1" hangingPunct="1">
        <a:defRPr>
          <a:latin typeface="+mn-lt"/>
          <a:ea typeface="+mn-ea"/>
          <a:cs typeface="+mn-cs"/>
        </a:defRPr>
      </a:lvl4pPr>
      <a:lvl5pPr marL="1109039" eaLnBrk="1" hangingPunct="1">
        <a:defRPr>
          <a:latin typeface="+mn-lt"/>
          <a:ea typeface="+mn-ea"/>
          <a:cs typeface="+mn-cs"/>
        </a:defRPr>
      </a:lvl5pPr>
      <a:lvl6pPr marL="1386300" eaLnBrk="1" hangingPunct="1">
        <a:defRPr>
          <a:latin typeface="+mn-lt"/>
          <a:ea typeface="+mn-ea"/>
          <a:cs typeface="+mn-cs"/>
        </a:defRPr>
      </a:lvl6pPr>
      <a:lvl7pPr marL="1663560" eaLnBrk="1" hangingPunct="1">
        <a:defRPr>
          <a:latin typeface="+mn-lt"/>
          <a:ea typeface="+mn-ea"/>
          <a:cs typeface="+mn-cs"/>
        </a:defRPr>
      </a:lvl7pPr>
      <a:lvl8pPr marL="1940820" eaLnBrk="1" hangingPunct="1">
        <a:defRPr>
          <a:latin typeface="+mn-lt"/>
          <a:ea typeface="+mn-ea"/>
          <a:cs typeface="+mn-cs"/>
        </a:defRPr>
      </a:lvl8pPr>
      <a:lvl9pPr marL="221808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223000"/>
            <a:ext cx="12192000" cy="635000"/>
          </a:xfrm>
          <a:custGeom>
            <a:avLst/>
            <a:gdLst/>
            <a:ahLst/>
            <a:cxnLst/>
            <a:rect l="l" t="t" r="r" b="b"/>
            <a:pathLst>
              <a:path w="20104100" h="1047115">
                <a:moveTo>
                  <a:pt x="0" y="0"/>
                </a:moveTo>
                <a:lnTo>
                  <a:pt x="20104099" y="0"/>
                </a:lnTo>
                <a:lnTo>
                  <a:pt x="20104099" y="1047088"/>
                </a:lnTo>
                <a:lnTo>
                  <a:pt x="0" y="1047088"/>
                </a:lnTo>
                <a:lnTo>
                  <a:pt x="0" y="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 sz="993"/>
          </a:p>
        </p:txBody>
      </p:sp>
      <p:sp>
        <p:nvSpPr>
          <p:cNvPr id="17" name="bk object 17"/>
          <p:cNvSpPr/>
          <p:nvPr/>
        </p:nvSpPr>
        <p:spPr>
          <a:xfrm>
            <a:off x="0" y="6064250"/>
            <a:ext cx="12192000" cy="158750"/>
          </a:xfrm>
          <a:custGeom>
            <a:avLst/>
            <a:gdLst/>
            <a:ahLst/>
            <a:cxnLst/>
            <a:rect l="l" t="t" r="r" b="b"/>
            <a:pathLst>
              <a:path w="20104100" h="262254">
                <a:moveTo>
                  <a:pt x="0" y="261772"/>
                </a:moveTo>
                <a:lnTo>
                  <a:pt x="20104099" y="261772"/>
                </a:lnTo>
                <a:lnTo>
                  <a:pt x="20104099" y="0"/>
                </a:lnTo>
                <a:lnTo>
                  <a:pt x="0" y="0"/>
                </a:lnTo>
                <a:lnTo>
                  <a:pt x="0" y="26177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993"/>
          </a:p>
        </p:txBody>
      </p:sp>
      <p:sp>
        <p:nvSpPr>
          <p:cNvPr id="7" name="Titelplatzhalter 6"/>
          <p:cNvSpPr>
            <a:spLocks noGrp="1"/>
          </p:cNvSpPr>
          <p:nvPr>
            <p:ph type="title"/>
          </p:nvPr>
        </p:nvSpPr>
        <p:spPr>
          <a:xfrm>
            <a:off x="952500" y="393700"/>
            <a:ext cx="10287000" cy="476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0287000" cy="4445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3"/>
          </p:nvPr>
        </p:nvSpPr>
        <p:spPr>
          <a:xfrm>
            <a:off x="952500" y="6477000"/>
            <a:ext cx="4445000" cy="127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868789"/>
                </a:solidFill>
              </a:defRPr>
            </a:lvl1pPr>
          </a:lstStyle>
          <a:p>
            <a:fld id="{73AB95BE-3C20-4062-B823-CEAC7B179D23}" type="datetime1">
              <a:rPr lang="en-US" smtClean="0"/>
              <a:t>7/17/2015</a:t>
            </a:fld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5588000" y="6477000"/>
            <a:ext cx="1016000" cy="12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500" y="6381751"/>
            <a:ext cx="1270000" cy="29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56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iming>
    <p:tnLst>
      <p:par>
        <p:cTn id="1" dur="indefinite" restart="never" nodeType="tmRoot"/>
      </p:par>
    </p:tnLst>
  </p:timing>
  <p:hf hdr="0" dt="0"/>
  <p:txStyles>
    <p:titleStyle>
      <a:lvl1pPr eaLnBrk="1" hangingPunct="1">
        <a:lnSpc>
          <a:spcPct val="120000"/>
        </a:lnSpc>
        <a:defRPr sz="3300">
          <a:solidFill>
            <a:srgbClr val="868789"/>
          </a:solidFill>
          <a:latin typeface="+mj-lt"/>
          <a:ea typeface="+mj-ea"/>
          <a:cs typeface="+mj-cs"/>
        </a:defRPr>
      </a:lvl1pPr>
    </p:titleStyle>
    <p:bodyStyle>
      <a:lvl1pPr marL="0" marR="0" indent="-240012" algn="l" defTabSz="609630" eaLnBrk="1" fontAlgn="auto" latinLnBrk="0" hangingPunct="1">
        <a:lnSpc>
          <a:spcPts val="3300"/>
        </a:lnSpc>
        <a:spcBef>
          <a:spcPts val="0"/>
        </a:spcBef>
        <a:spcAft>
          <a:spcPts val="0"/>
        </a:spcAft>
        <a:buClr>
          <a:srgbClr val="FFCC00"/>
        </a:buClr>
        <a:buSzPct val="100000"/>
        <a:buFontTx/>
        <a:buBlip>
          <a:blip r:embed="rId13"/>
        </a:buBlip>
        <a:tabLst/>
        <a:defRPr lang="de-DE" sz="1867" baseline="0" noProof="0" dirty="0" smtClean="0">
          <a:solidFill>
            <a:srgbClr val="29363E"/>
          </a:solidFill>
          <a:latin typeface="+mn-lt"/>
          <a:ea typeface="+mn-ea"/>
          <a:cs typeface="+mn-cs"/>
        </a:defRPr>
      </a:lvl1pPr>
      <a:lvl2pPr marL="939847" marR="0" indent="-120006" defTabSz="609630" eaLnBrk="1" fontAlgn="auto" latinLnBrk="0" hangingPunct="1">
        <a:lnSpc>
          <a:spcPts val="3300"/>
        </a:lnSpc>
        <a:spcBef>
          <a:spcPts val="0"/>
        </a:spcBef>
        <a:spcAft>
          <a:spcPts val="0"/>
        </a:spcAft>
        <a:buClr>
          <a:srgbClr val="868789"/>
        </a:buClr>
        <a:buSzPct val="70000"/>
        <a:buFontTx/>
        <a:buBlip>
          <a:blip r:embed="rId14"/>
        </a:buBlip>
        <a:tabLst/>
        <a:defRPr sz="1600" baseline="0">
          <a:solidFill>
            <a:srgbClr val="29363E"/>
          </a:solidFill>
          <a:latin typeface="+mn-lt"/>
          <a:ea typeface="+mn-ea"/>
          <a:cs typeface="+mn-cs"/>
        </a:defRPr>
      </a:lvl2pPr>
      <a:lvl3pPr marL="952548" indent="-120006" eaLnBrk="1" hangingPunct="1">
        <a:lnSpc>
          <a:spcPts val="3300"/>
        </a:lnSpc>
        <a:buClr>
          <a:srgbClr val="868789"/>
        </a:buClr>
        <a:buFontTx/>
        <a:buBlip>
          <a:blip r:embed="rId14"/>
        </a:buBlip>
        <a:defRPr>
          <a:latin typeface="+mn-lt"/>
          <a:ea typeface="+mn-ea"/>
          <a:cs typeface="+mn-cs"/>
        </a:defRPr>
      </a:lvl3pPr>
      <a:lvl4pPr marL="1270064" indent="-120006" eaLnBrk="1" hangingPunct="1">
        <a:lnSpc>
          <a:spcPts val="3300"/>
        </a:lnSpc>
        <a:buClr>
          <a:srgbClr val="868789"/>
        </a:buClr>
        <a:buFontTx/>
        <a:buBlip>
          <a:blip r:embed="rId14"/>
        </a:buBlip>
        <a:defRPr>
          <a:latin typeface="+mn-lt"/>
          <a:ea typeface="+mn-ea"/>
          <a:cs typeface="+mn-cs"/>
        </a:defRPr>
      </a:lvl4pPr>
      <a:lvl5pPr marL="1905095" indent="-120006" eaLnBrk="1" hangingPunct="1">
        <a:lnSpc>
          <a:spcPts val="3300"/>
        </a:lnSpc>
        <a:buClr>
          <a:srgbClr val="868789"/>
        </a:buClr>
        <a:buFontTx/>
        <a:buBlip>
          <a:blip r:embed="rId14"/>
        </a:buBlip>
        <a:defRPr>
          <a:latin typeface="+mn-lt"/>
          <a:ea typeface="+mn-ea"/>
          <a:cs typeface="+mn-cs"/>
        </a:defRPr>
      </a:lvl5pPr>
      <a:lvl6pPr marL="1386300" eaLnBrk="1" hangingPunct="1">
        <a:defRPr>
          <a:latin typeface="+mn-lt"/>
          <a:ea typeface="+mn-ea"/>
          <a:cs typeface="+mn-cs"/>
        </a:defRPr>
      </a:lvl6pPr>
      <a:lvl7pPr marL="1663560" eaLnBrk="1" hangingPunct="1">
        <a:defRPr>
          <a:latin typeface="+mn-lt"/>
          <a:ea typeface="+mn-ea"/>
          <a:cs typeface="+mn-cs"/>
        </a:defRPr>
      </a:lvl7pPr>
      <a:lvl8pPr marL="1940820" eaLnBrk="1" hangingPunct="1">
        <a:defRPr>
          <a:latin typeface="+mn-lt"/>
          <a:ea typeface="+mn-ea"/>
          <a:cs typeface="+mn-cs"/>
        </a:defRPr>
      </a:lvl8pPr>
      <a:lvl9pPr marL="221808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60" eaLnBrk="1" hangingPunct="1">
        <a:defRPr>
          <a:latin typeface="+mn-lt"/>
          <a:ea typeface="+mn-ea"/>
          <a:cs typeface="+mn-cs"/>
        </a:defRPr>
      </a:lvl2pPr>
      <a:lvl3pPr marL="554520" eaLnBrk="1" hangingPunct="1">
        <a:defRPr>
          <a:latin typeface="+mn-lt"/>
          <a:ea typeface="+mn-ea"/>
          <a:cs typeface="+mn-cs"/>
        </a:defRPr>
      </a:lvl3pPr>
      <a:lvl4pPr marL="831780" eaLnBrk="1" hangingPunct="1">
        <a:defRPr>
          <a:latin typeface="+mn-lt"/>
          <a:ea typeface="+mn-ea"/>
          <a:cs typeface="+mn-cs"/>
        </a:defRPr>
      </a:lvl4pPr>
      <a:lvl5pPr marL="1109039" eaLnBrk="1" hangingPunct="1">
        <a:defRPr>
          <a:latin typeface="+mn-lt"/>
          <a:ea typeface="+mn-ea"/>
          <a:cs typeface="+mn-cs"/>
        </a:defRPr>
      </a:lvl5pPr>
      <a:lvl6pPr marL="1386300" eaLnBrk="1" hangingPunct="1">
        <a:defRPr>
          <a:latin typeface="+mn-lt"/>
          <a:ea typeface="+mn-ea"/>
          <a:cs typeface="+mn-cs"/>
        </a:defRPr>
      </a:lvl6pPr>
      <a:lvl7pPr marL="1663560" eaLnBrk="1" hangingPunct="1">
        <a:defRPr>
          <a:latin typeface="+mn-lt"/>
          <a:ea typeface="+mn-ea"/>
          <a:cs typeface="+mn-cs"/>
        </a:defRPr>
      </a:lvl7pPr>
      <a:lvl8pPr marL="1940820" eaLnBrk="1" hangingPunct="1">
        <a:defRPr>
          <a:latin typeface="+mn-lt"/>
          <a:ea typeface="+mn-ea"/>
          <a:cs typeface="+mn-cs"/>
        </a:defRPr>
      </a:lvl8pPr>
      <a:lvl9pPr marL="221808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Angebotsvorlage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Informationen und Wissenswertes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799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Informationen und Wissenswertes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Angebot und Auftrag</a:t>
            </a:r>
          </a:p>
          <a:p>
            <a:pPr lvl="1"/>
            <a:r>
              <a:rPr lang="de-DE" dirty="0" smtClean="0"/>
              <a:t>Ein unterschriebenes Angebot durch den Kunden ist keine Auftragsbestätigung (AB)</a:t>
            </a:r>
          </a:p>
          <a:p>
            <a:pPr lvl="1"/>
            <a:r>
              <a:rPr lang="de-DE" dirty="0" smtClean="0"/>
              <a:t>Die Bestätigung geschieht immer durch den Anbietenden – Also die TRENZ</a:t>
            </a:r>
          </a:p>
          <a:p>
            <a:pPr lvl="3" algn="l"/>
            <a:r>
              <a:rPr lang="de-DE" sz="1400" dirty="0" smtClean="0"/>
              <a:t>Die AB ist die Mitteilung </a:t>
            </a:r>
            <a:r>
              <a:rPr lang="de-DE" sz="1400" dirty="0"/>
              <a:t>des Anbietenden an den </a:t>
            </a:r>
            <a:r>
              <a:rPr lang="de-DE" sz="1400" dirty="0" smtClean="0"/>
              <a:t>Auftraggeber, </a:t>
            </a:r>
            <a:r>
              <a:rPr lang="de-DE" sz="1400" dirty="0"/>
              <a:t>dass er den vereinbarten Vertrag verpflichtend eingeht und dementsprechend den Auftrag zu den </a:t>
            </a:r>
            <a:r>
              <a:rPr lang="de-DE" sz="1400" b="1" dirty="0"/>
              <a:t>vereinbarten Konditionen</a:t>
            </a:r>
            <a:r>
              <a:rPr lang="de-DE" sz="1400" dirty="0"/>
              <a:t> durchführen wird</a:t>
            </a:r>
            <a:r>
              <a:rPr lang="de-DE" sz="1400" dirty="0" smtClean="0"/>
              <a:t>.</a:t>
            </a:r>
            <a:r>
              <a:rPr lang="de-DE" sz="1400" dirty="0"/>
              <a:t> </a:t>
            </a:r>
            <a:endParaRPr lang="de-DE" sz="1400" dirty="0" smtClean="0"/>
          </a:p>
          <a:p>
            <a:pPr lvl="2" algn="l"/>
            <a:r>
              <a:rPr lang="de-DE" sz="1400" dirty="0" smtClean="0"/>
              <a:t>Eine </a:t>
            </a:r>
            <a:r>
              <a:rPr lang="de-DE" sz="1400" dirty="0"/>
              <a:t>AB gilt nicht als eigene Rechtsfigur, sondern eine im Geschäftsverkehr übliche schriftliche </a:t>
            </a:r>
            <a:r>
              <a:rPr lang="de-DE" sz="1400" dirty="0" smtClean="0"/>
              <a:t>Willenserklärung – Sie soll helfen Missverständnisse zu vermeiden</a:t>
            </a:r>
            <a:endParaRPr lang="de-DE" sz="1400" dirty="0"/>
          </a:p>
          <a:p>
            <a:pPr lvl="3" algn="l"/>
            <a:endParaRPr lang="de-DE" sz="1400" dirty="0" smtClean="0"/>
          </a:p>
          <a:p>
            <a:pPr lvl="1"/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816372" y="4944150"/>
            <a:ext cx="2988000" cy="720000"/>
            <a:chOff x="2381" y="2129102"/>
            <a:chExt cx="2901156" cy="1160462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grpSpPr>
        <p:sp>
          <p:nvSpPr>
            <p:cNvPr id="6" name="Eingekerbter Richtungspfeil 5"/>
            <p:cNvSpPr/>
            <p:nvPr/>
          </p:nvSpPr>
          <p:spPr>
            <a:xfrm>
              <a:off x="2381" y="2129102"/>
              <a:ext cx="2901156" cy="1160462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Eingekerbter Richtungspfeil 4"/>
            <p:cNvSpPr/>
            <p:nvPr/>
          </p:nvSpPr>
          <p:spPr>
            <a:xfrm>
              <a:off x="582612" y="2129102"/>
              <a:ext cx="1740694" cy="116046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022" tIns="58674" rIns="58674" bIns="58674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4400" kern="1200"/>
            </a:p>
          </p:txBody>
        </p:sp>
      </p:grpSp>
      <p:sp>
        <p:nvSpPr>
          <p:cNvPr id="8" name="Textfeld 7"/>
          <p:cNvSpPr txBox="1"/>
          <p:nvPr/>
        </p:nvSpPr>
        <p:spPr>
          <a:xfrm>
            <a:off x="1812461" y="5116334"/>
            <a:ext cx="110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Angebot</a:t>
            </a:r>
            <a:endParaRPr lang="de-DE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3624372" y="4944150"/>
            <a:ext cx="2988000" cy="720000"/>
            <a:chOff x="2381" y="2129102"/>
            <a:chExt cx="2901156" cy="1160462"/>
          </a:xfrm>
        </p:grpSpPr>
        <p:sp>
          <p:nvSpPr>
            <p:cNvPr id="10" name="Eingekerbter Richtungspfeil 9"/>
            <p:cNvSpPr/>
            <p:nvPr/>
          </p:nvSpPr>
          <p:spPr>
            <a:xfrm>
              <a:off x="2381" y="2129102"/>
              <a:ext cx="2901156" cy="1160462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Eingekerbter Richtungspfeil 4"/>
            <p:cNvSpPr/>
            <p:nvPr/>
          </p:nvSpPr>
          <p:spPr>
            <a:xfrm>
              <a:off x="582612" y="2129102"/>
              <a:ext cx="1740694" cy="11604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022" tIns="58674" rIns="58674" bIns="58674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4400" kern="1200"/>
            </a:p>
          </p:txBody>
        </p:sp>
      </p:grpSp>
      <p:sp>
        <p:nvSpPr>
          <p:cNvPr id="12" name="Textfeld 11"/>
          <p:cNvSpPr txBox="1"/>
          <p:nvPr/>
        </p:nvSpPr>
        <p:spPr>
          <a:xfrm>
            <a:off x="4190800" y="5116334"/>
            <a:ext cx="2122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Auftragserteilung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6432372" y="4944150"/>
            <a:ext cx="3168000" cy="720000"/>
            <a:chOff x="2381" y="2129102"/>
            <a:chExt cx="2901156" cy="1160462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2381" y="2129102"/>
              <a:ext cx="2901156" cy="1160462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582612" y="2129102"/>
              <a:ext cx="1740694" cy="11604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022" tIns="58674" rIns="58674" bIns="58674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4400" kern="1200"/>
            </a:p>
          </p:txBody>
        </p:sp>
      </p:grpSp>
      <p:sp>
        <p:nvSpPr>
          <p:cNvPr id="16" name="Textfeld 15"/>
          <p:cNvSpPr txBox="1"/>
          <p:nvPr/>
        </p:nvSpPr>
        <p:spPr>
          <a:xfrm>
            <a:off x="6850122" y="5116334"/>
            <a:ext cx="2422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Auftragsbestätigung</a:t>
            </a:r>
            <a:endParaRPr lang="de-DE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9385329" y="4941000"/>
            <a:ext cx="2664000" cy="720000"/>
            <a:chOff x="2381" y="2129102"/>
            <a:chExt cx="2901156" cy="116046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grpSpPr>
        <p:sp>
          <p:nvSpPr>
            <p:cNvPr id="18" name="Eingekerbter Richtungspfeil 17"/>
            <p:cNvSpPr/>
            <p:nvPr/>
          </p:nvSpPr>
          <p:spPr>
            <a:xfrm>
              <a:off x="2381" y="2129102"/>
              <a:ext cx="2901156" cy="1160462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Eingekerbter Richtungspfeil 4"/>
            <p:cNvSpPr/>
            <p:nvPr/>
          </p:nvSpPr>
          <p:spPr>
            <a:xfrm>
              <a:off x="582612" y="2129102"/>
              <a:ext cx="1740694" cy="116046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022" tIns="58674" rIns="58674" bIns="58674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4400" kern="1200"/>
            </a:p>
          </p:txBody>
        </p:sp>
      </p:grpSp>
      <p:sp>
        <p:nvSpPr>
          <p:cNvPr id="20" name="Textfeld 19"/>
          <p:cNvSpPr txBox="1"/>
          <p:nvPr/>
        </p:nvSpPr>
        <p:spPr>
          <a:xfrm>
            <a:off x="9773099" y="5116334"/>
            <a:ext cx="211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Beginn der Arbeit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260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Informationen und Wissenswertes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Angebot und Auftrag</a:t>
            </a:r>
          </a:p>
          <a:p>
            <a:pPr lvl="1"/>
            <a:r>
              <a:rPr lang="de-DE" dirty="0" smtClean="0"/>
              <a:t>Angebote sind unverbindlich, ohne Gewähr, freibleibend und der Preis vorbehalten, solange keine finale Auftragsbestätigung versendet wurde</a:t>
            </a:r>
          </a:p>
          <a:p>
            <a:pPr lvl="1"/>
            <a:r>
              <a:rPr lang="de-DE" dirty="0" smtClean="0"/>
              <a:t>Werden Posten im Nachhinein geändert, muss auch das Angebot neu kalkuliert werden</a:t>
            </a:r>
          </a:p>
          <a:p>
            <a:pPr lvl="1"/>
            <a:r>
              <a:rPr lang="de-DE" dirty="0" smtClean="0"/>
              <a:t>Erweiterungen sind kein Bestandteil des Ursprungsangebots und müssen daher in einem separaten Angebot, auch finanziell, bestätigt werden</a:t>
            </a:r>
          </a:p>
          <a:p>
            <a:pPr lvl="1"/>
            <a:endParaRPr lang="de-DE" dirty="0"/>
          </a:p>
          <a:p>
            <a:pPr lvl="3" algn="l"/>
            <a:endParaRPr lang="de-DE" sz="1400" dirty="0" smtClean="0"/>
          </a:p>
          <a:p>
            <a:pPr lvl="1"/>
            <a:endParaRPr lang="de-DE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816372" y="4944150"/>
            <a:ext cx="2988000" cy="720000"/>
            <a:chOff x="2381" y="2129102"/>
            <a:chExt cx="2901156" cy="1160462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grpSpPr>
        <p:sp>
          <p:nvSpPr>
            <p:cNvPr id="6" name="Eingekerbter Richtungspfeil 5"/>
            <p:cNvSpPr/>
            <p:nvPr/>
          </p:nvSpPr>
          <p:spPr>
            <a:xfrm>
              <a:off x="2381" y="2129102"/>
              <a:ext cx="2901156" cy="1160462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Eingekerbter Richtungspfeil 4"/>
            <p:cNvSpPr/>
            <p:nvPr/>
          </p:nvSpPr>
          <p:spPr>
            <a:xfrm>
              <a:off x="582612" y="2129102"/>
              <a:ext cx="1740694" cy="116046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022" tIns="58674" rIns="58674" bIns="58674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4400" kern="1200"/>
            </a:p>
          </p:txBody>
        </p:sp>
      </p:grpSp>
      <p:sp>
        <p:nvSpPr>
          <p:cNvPr id="8" name="Textfeld 7"/>
          <p:cNvSpPr txBox="1"/>
          <p:nvPr/>
        </p:nvSpPr>
        <p:spPr>
          <a:xfrm>
            <a:off x="1812461" y="5116334"/>
            <a:ext cx="110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Angebot</a:t>
            </a:r>
            <a:endParaRPr lang="de-DE" dirty="0"/>
          </a:p>
        </p:txBody>
      </p:sp>
      <p:grpSp>
        <p:nvGrpSpPr>
          <p:cNvPr id="9" name="Gruppieren 8"/>
          <p:cNvGrpSpPr/>
          <p:nvPr/>
        </p:nvGrpSpPr>
        <p:grpSpPr>
          <a:xfrm>
            <a:off x="3624372" y="4944150"/>
            <a:ext cx="2988000" cy="720000"/>
            <a:chOff x="2381" y="2129102"/>
            <a:chExt cx="2901156" cy="1160462"/>
          </a:xfrm>
        </p:grpSpPr>
        <p:sp>
          <p:nvSpPr>
            <p:cNvPr id="10" name="Eingekerbter Richtungspfeil 9"/>
            <p:cNvSpPr/>
            <p:nvPr/>
          </p:nvSpPr>
          <p:spPr>
            <a:xfrm>
              <a:off x="2381" y="2129102"/>
              <a:ext cx="2901156" cy="1160462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Eingekerbter Richtungspfeil 4"/>
            <p:cNvSpPr/>
            <p:nvPr/>
          </p:nvSpPr>
          <p:spPr>
            <a:xfrm>
              <a:off x="582612" y="2129102"/>
              <a:ext cx="1740694" cy="11604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022" tIns="58674" rIns="58674" bIns="58674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4400" kern="1200"/>
            </a:p>
          </p:txBody>
        </p:sp>
      </p:grpSp>
      <p:sp>
        <p:nvSpPr>
          <p:cNvPr id="12" name="Textfeld 11"/>
          <p:cNvSpPr txBox="1"/>
          <p:nvPr/>
        </p:nvSpPr>
        <p:spPr>
          <a:xfrm>
            <a:off x="4190800" y="5116334"/>
            <a:ext cx="2122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Auftragserteilung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6432372" y="4944150"/>
            <a:ext cx="3168000" cy="720000"/>
            <a:chOff x="2381" y="2129102"/>
            <a:chExt cx="2901156" cy="1160462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2381" y="2129102"/>
              <a:ext cx="2901156" cy="1160462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582612" y="2129102"/>
              <a:ext cx="1740694" cy="11604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022" tIns="58674" rIns="58674" bIns="58674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4400" kern="1200"/>
            </a:p>
          </p:txBody>
        </p:sp>
      </p:grpSp>
      <p:sp>
        <p:nvSpPr>
          <p:cNvPr id="16" name="Textfeld 15"/>
          <p:cNvSpPr txBox="1"/>
          <p:nvPr/>
        </p:nvSpPr>
        <p:spPr>
          <a:xfrm>
            <a:off x="6850122" y="5116334"/>
            <a:ext cx="2513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Angebotsbestätigung</a:t>
            </a:r>
            <a:endParaRPr lang="de-DE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9385329" y="4941000"/>
            <a:ext cx="2664000" cy="720000"/>
            <a:chOff x="2381" y="2129102"/>
            <a:chExt cx="2901156" cy="116046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grpSpPr>
        <p:sp>
          <p:nvSpPr>
            <p:cNvPr id="18" name="Eingekerbter Richtungspfeil 17"/>
            <p:cNvSpPr/>
            <p:nvPr/>
          </p:nvSpPr>
          <p:spPr>
            <a:xfrm>
              <a:off x="2381" y="2129102"/>
              <a:ext cx="2901156" cy="1160462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Eingekerbter Richtungspfeil 4"/>
            <p:cNvSpPr/>
            <p:nvPr/>
          </p:nvSpPr>
          <p:spPr>
            <a:xfrm>
              <a:off x="582612" y="2129102"/>
              <a:ext cx="1740694" cy="116046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022" tIns="58674" rIns="58674" bIns="58674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4400" kern="1200"/>
            </a:p>
          </p:txBody>
        </p:sp>
      </p:grpSp>
      <p:sp>
        <p:nvSpPr>
          <p:cNvPr id="20" name="Textfeld 19"/>
          <p:cNvSpPr txBox="1"/>
          <p:nvPr/>
        </p:nvSpPr>
        <p:spPr>
          <a:xfrm>
            <a:off x="9773099" y="5116334"/>
            <a:ext cx="211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Beginn der Arbeit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4157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Informationen und Wissenswertes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Beginn der Programmierarbeiten</a:t>
            </a:r>
          </a:p>
          <a:p>
            <a:pPr lvl="1"/>
            <a:r>
              <a:rPr lang="de-DE" dirty="0" smtClean="0"/>
              <a:t>Diese sollen erst mit der Angebotsbestätigung beginnen</a:t>
            </a:r>
          </a:p>
          <a:p>
            <a:pPr lvl="1"/>
            <a:r>
              <a:rPr lang="de-DE" sz="1400" dirty="0" smtClean="0"/>
              <a:t>Vorarbeiten sollten Ausnahmen sein und sind mit dem Vorstand abzuklären</a:t>
            </a:r>
          </a:p>
          <a:p>
            <a:pPr lvl="1"/>
            <a:endParaRPr lang="de-DE" sz="1400" dirty="0"/>
          </a:p>
          <a:p>
            <a:pPr lvl="3" algn="l"/>
            <a:endParaRPr lang="de-DE" sz="1400" dirty="0" smtClean="0"/>
          </a:p>
          <a:p>
            <a:pPr lvl="1"/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822147" y="4944150"/>
            <a:ext cx="3168000" cy="720000"/>
            <a:chOff x="2381" y="2129102"/>
            <a:chExt cx="2901156" cy="1160462"/>
          </a:xfrm>
        </p:grpSpPr>
        <p:sp>
          <p:nvSpPr>
            <p:cNvPr id="14" name="Eingekerbter Richtungspfeil 13"/>
            <p:cNvSpPr/>
            <p:nvPr/>
          </p:nvSpPr>
          <p:spPr>
            <a:xfrm>
              <a:off x="2381" y="2129102"/>
              <a:ext cx="2901156" cy="1160462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Eingekerbter Richtungspfeil 4"/>
            <p:cNvSpPr/>
            <p:nvPr/>
          </p:nvSpPr>
          <p:spPr>
            <a:xfrm>
              <a:off x="582612" y="2129102"/>
              <a:ext cx="1740694" cy="11604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022" tIns="58674" rIns="58674" bIns="58674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4400" kern="1200"/>
            </a:p>
          </p:txBody>
        </p:sp>
      </p:grpSp>
      <p:sp>
        <p:nvSpPr>
          <p:cNvPr id="16" name="Textfeld 15"/>
          <p:cNvSpPr txBox="1"/>
          <p:nvPr/>
        </p:nvSpPr>
        <p:spPr>
          <a:xfrm>
            <a:off x="1239897" y="5116334"/>
            <a:ext cx="2513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Angebotsbestätigung</a:t>
            </a:r>
            <a:endParaRPr lang="de-DE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3775104" y="4941000"/>
            <a:ext cx="2664000" cy="720000"/>
            <a:chOff x="2381" y="2129102"/>
            <a:chExt cx="2901156" cy="1160462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grpSpPr>
        <p:sp>
          <p:nvSpPr>
            <p:cNvPr id="18" name="Eingekerbter Richtungspfeil 17"/>
            <p:cNvSpPr/>
            <p:nvPr/>
          </p:nvSpPr>
          <p:spPr>
            <a:xfrm>
              <a:off x="2381" y="2129102"/>
              <a:ext cx="2901156" cy="1160462"/>
            </a:xfrm>
            <a:prstGeom prst="chevron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Eingekerbter Richtungspfeil 4"/>
            <p:cNvSpPr/>
            <p:nvPr/>
          </p:nvSpPr>
          <p:spPr>
            <a:xfrm>
              <a:off x="582612" y="2129102"/>
              <a:ext cx="1740694" cy="116046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6022" tIns="58674" rIns="58674" bIns="58674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de-DE" sz="4400" kern="1200"/>
            </a:p>
          </p:txBody>
        </p:sp>
      </p:grpSp>
      <p:sp>
        <p:nvSpPr>
          <p:cNvPr id="20" name="Textfeld 19"/>
          <p:cNvSpPr txBox="1"/>
          <p:nvPr/>
        </p:nvSpPr>
        <p:spPr>
          <a:xfrm>
            <a:off x="4162874" y="5116334"/>
            <a:ext cx="2117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Beginn der Arbeit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61593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Informationen und Wissenswertes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Optionale Posten</a:t>
            </a:r>
          </a:p>
          <a:p>
            <a:pPr lvl="1"/>
            <a:r>
              <a:rPr lang="de-DE" dirty="0" smtClean="0"/>
              <a:t>Sie werden zwar als Posten in die Aufstellung der Kosten einbezogen, werden </a:t>
            </a:r>
            <a:r>
              <a:rPr lang="de-DE" dirty="0" smtClean="0"/>
              <a:t>zwar mit ihrem Einzelpreis ausgewiesen, gehen jedoch nicht </a:t>
            </a:r>
            <a:r>
              <a:rPr lang="de-DE" dirty="0" smtClean="0"/>
              <a:t>in den Gesamtpreis ein</a:t>
            </a:r>
            <a:r>
              <a:rPr lang="de-DE" dirty="0" smtClean="0"/>
              <a:t>. </a:t>
            </a:r>
            <a:r>
              <a:rPr lang="de-DE" dirty="0" smtClean="0"/>
              <a:t>Nur die Artikelbezeichnung selbst sowie die Menge werden in der Auflistung genannt. </a:t>
            </a:r>
          </a:p>
          <a:p>
            <a:pPr lvl="1"/>
            <a:r>
              <a:rPr lang="de-DE" dirty="0" smtClean="0"/>
              <a:t>Am Ende des Angebots hat der Auftraggeber / Kunde die Möglichkeit optionale Posten in einer Optionsliste explizit zu beauftragen. Dies muss handschriftlich durch ihn erfolgen.</a:t>
            </a:r>
          </a:p>
          <a:p>
            <a:pPr lvl="1"/>
            <a:r>
              <a:rPr lang="de-DE" dirty="0" smtClean="0"/>
              <a:t>In der Auftragsbestätigung werden diese Posten dann final in das Angebot einfließen und im Gesamtpreis berücksichtigt </a:t>
            </a:r>
            <a:endParaRPr lang="de-DE" dirty="0"/>
          </a:p>
          <a:p>
            <a:pPr lvl="3" algn="l"/>
            <a:endParaRPr lang="de-DE" sz="1400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5248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Informationen und Wissenswertes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Gewährleistung und Support</a:t>
            </a:r>
          </a:p>
          <a:p>
            <a:pPr lvl="1"/>
            <a:r>
              <a:rPr lang="de-DE" dirty="0" smtClean="0"/>
              <a:t>Die Gewährleistung beträgt, wenn nicht explizit anders geregelt, 2 Jahre. </a:t>
            </a:r>
          </a:p>
          <a:p>
            <a:pPr marL="819841" lvl="1" indent="0">
              <a:buNone/>
            </a:pPr>
            <a:r>
              <a:rPr lang="de-DE" dirty="0" smtClean="0"/>
              <a:t>In den Angeboten soll daher in einem Absatz explizit eine Gewährleistung von 12 Monaten vereinbart werden.</a:t>
            </a:r>
          </a:p>
          <a:p>
            <a:pPr marL="819841" lvl="1" indent="0">
              <a:buNone/>
            </a:pPr>
            <a:endParaRPr lang="de-DE" dirty="0"/>
          </a:p>
          <a:p>
            <a:pPr marL="819841" lvl="1" indent="0">
              <a:buNone/>
            </a:pPr>
            <a:r>
              <a:rPr lang="de-DE" dirty="0" smtClean="0"/>
              <a:t>Während der Gewährleistung können auch Neuanforderungen, Änderungen, Verbesserungen und anderweitige Entwicklungen von Kunden gewünscht sein, die nicht in der Gewährleistung berücksichtigt werden sollen. </a:t>
            </a:r>
            <a:endParaRPr lang="de-DE" dirty="0"/>
          </a:p>
          <a:p>
            <a:pPr marL="819841" lvl="1" indent="0">
              <a:buNone/>
            </a:pPr>
            <a:r>
              <a:rPr lang="de-DE" dirty="0" smtClean="0"/>
              <a:t>Bereits im Angebot kann daher ein Supportvertrag für die ersten 12 Monate geschlossen werden, der zu einem angemessenen Tagessatz eben diese Entwicklungen berücksichtigt.</a:t>
            </a:r>
            <a:endParaRPr lang="de-DE" dirty="0"/>
          </a:p>
          <a:p>
            <a:pPr lvl="3" algn="l"/>
            <a:endParaRPr lang="de-DE" sz="1400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4451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Informationen und Wissenswertes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 smtClean="0"/>
              <a:t>Subscription</a:t>
            </a:r>
            <a:r>
              <a:rPr lang="de-DE" dirty="0" smtClean="0"/>
              <a:t> und Hosting</a:t>
            </a:r>
          </a:p>
          <a:p>
            <a:pPr lvl="1"/>
            <a:r>
              <a:rPr lang="de-DE" dirty="0" smtClean="0"/>
              <a:t>Müssen zwingend bereits im Angebot als zu bezahlende Posten berücksichtigt und berechnet werden.</a:t>
            </a:r>
          </a:p>
          <a:p>
            <a:pPr lvl="1"/>
            <a:r>
              <a:rPr lang="de-DE" dirty="0" smtClean="0"/>
              <a:t>Dabei gilt für Hosting: </a:t>
            </a:r>
            <a:r>
              <a:rPr lang="de-DE" i="1" dirty="0" smtClean="0"/>
              <a:t>„</a:t>
            </a:r>
            <a:r>
              <a:rPr lang="de-DE" i="1" dirty="0"/>
              <a:t>Die </a:t>
            </a:r>
            <a:r>
              <a:rPr lang="de-DE" i="1" dirty="0" err="1"/>
              <a:t>Hostingkosten</a:t>
            </a:r>
            <a:r>
              <a:rPr lang="de-DE" i="1" dirty="0"/>
              <a:t> fallen ab Projektstart (Start Programmierung) an, und betragen </a:t>
            </a:r>
            <a:r>
              <a:rPr lang="de-DE" i="1" dirty="0" smtClean="0"/>
              <a:t>290</a:t>
            </a:r>
            <a:r>
              <a:rPr lang="de-DE" i="1" dirty="0"/>
              <a:t>€ mtl</a:t>
            </a:r>
            <a:r>
              <a:rPr lang="de-DE" i="1" dirty="0" smtClean="0"/>
              <a:t>.“</a:t>
            </a:r>
          </a:p>
          <a:p>
            <a:pPr lvl="1"/>
            <a:r>
              <a:rPr lang="de-DE" dirty="0" smtClean="0"/>
              <a:t>Dabei gilt für </a:t>
            </a:r>
            <a:r>
              <a:rPr lang="de-DE" dirty="0" err="1" smtClean="0"/>
              <a:t>Subscription</a:t>
            </a:r>
            <a:r>
              <a:rPr lang="de-DE" dirty="0" smtClean="0"/>
              <a:t>: </a:t>
            </a:r>
            <a:r>
              <a:rPr lang="de-DE" i="1" dirty="0" smtClean="0"/>
              <a:t>„ […] zahlen </a:t>
            </a:r>
            <a:r>
              <a:rPr lang="de-DE" i="1" dirty="0"/>
              <a:t>Sie 1,5 Prozent der ursprünglichen Lizenzkosten monatlich (je 1.000 Euro Lizenzkosten 15 Euro </a:t>
            </a:r>
            <a:r>
              <a:rPr lang="de-DE" i="1" dirty="0" err="1"/>
              <a:t>Subscription</a:t>
            </a:r>
            <a:r>
              <a:rPr lang="de-DE" i="1" dirty="0"/>
              <a:t>). Die </a:t>
            </a:r>
            <a:r>
              <a:rPr lang="de-DE" i="1" dirty="0" err="1"/>
              <a:t>Subscription</a:t>
            </a:r>
            <a:r>
              <a:rPr lang="de-DE" i="1" dirty="0"/>
              <a:t> ist schon während Entwicklungsstart der Entwicklungsphase eines Projekts fällig. Für einen späteren Einstieg in die </a:t>
            </a:r>
            <a:r>
              <a:rPr lang="de-DE" i="1" dirty="0" err="1"/>
              <a:t>Subscription</a:t>
            </a:r>
            <a:r>
              <a:rPr lang="de-DE" i="1" dirty="0"/>
              <a:t> muss der Differenzbetrag ab Start des Projekts nachgezahlt werden</a:t>
            </a:r>
            <a:r>
              <a:rPr lang="de-DE" i="1" dirty="0" smtClean="0"/>
              <a:t>.“</a:t>
            </a:r>
            <a:endParaRPr lang="de-DE" dirty="0"/>
          </a:p>
          <a:p>
            <a:pPr lvl="3" algn="l"/>
            <a:endParaRPr lang="de-DE" sz="1400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6984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Informationen und Wissenswertes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Schnittstellen, Importe und Datenpflege	</a:t>
            </a:r>
          </a:p>
          <a:p>
            <a:pPr lvl="1"/>
            <a:r>
              <a:rPr lang="de-DE" dirty="0" smtClean="0"/>
              <a:t>Schnittstellen und Importe werden von der TRENZ nach Aufwand abgerechnet. Für die prinzipielle Machbarkeit und Schätzungen der Aufwände bei Schnittstellen / Importen von Dritten übernehmen wir keine Gewähr</a:t>
            </a:r>
          </a:p>
          <a:p>
            <a:pPr lvl="1"/>
            <a:r>
              <a:rPr lang="de-DE" dirty="0" smtClean="0"/>
              <a:t>Hierbei gehen wir </a:t>
            </a:r>
            <a:r>
              <a:rPr lang="de-DE" b="1" dirty="0" smtClean="0"/>
              <a:t>keinen Festpreis </a:t>
            </a:r>
            <a:r>
              <a:rPr lang="de-DE" dirty="0" smtClean="0"/>
              <a:t>ein!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Daten sollen grundsätzlich vom Kunden eingetragen und auch gepflegt werden. </a:t>
            </a:r>
          </a:p>
          <a:p>
            <a:pPr marL="819841" lvl="1" indent="0">
              <a:buNone/>
            </a:pPr>
            <a:r>
              <a:rPr lang="de-DE" dirty="0" smtClean="0"/>
              <a:t>Die  Daten werden erst dann von uns in das System gepflegt, wenn es ausdrücklich im Vertrag geregelt wurde oder, wenn dies 100% zu vergüten ist</a:t>
            </a:r>
          </a:p>
          <a:p>
            <a:pPr lvl="1"/>
            <a:endParaRPr lang="de-DE" dirty="0"/>
          </a:p>
          <a:p>
            <a:pPr marL="819841" lvl="1" indent="0">
              <a:buNone/>
            </a:pPr>
            <a:endParaRPr lang="de-DE" dirty="0"/>
          </a:p>
          <a:p>
            <a:pPr lvl="3" algn="l"/>
            <a:endParaRPr lang="de-DE" sz="1400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1843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Informationen und Wissenswertes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de-DE" dirty="0" smtClean="0"/>
              <a:t>Sonstiges</a:t>
            </a:r>
          </a:p>
          <a:p>
            <a:pPr lvl="1"/>
            <a:r>
              <a:rPr lang="de-DE" dirty="0" smtClean="0"/>
              <a:t>Weist den Kunden auf seine Mitwirkungspflicht hin, die für das erfolgreiche Umsetzen des Projektes zwingend notwendig ist. </a:t>
            </a:r>
          </a:p>
          <a:p>
            <a:pPr lvl="1"/>
            <a:r>
              <a:rPr lang="de-DE" dirty="0" smtClean="0"/>
              <a:t>Regelt ebenfalls, dass es einen fachkundigen Ansprechpartner gibt, der im Urlaub vertreten wird, damit ihr an dem Projekt weiterarbeiten könne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Bei Angeboten mit einem bestimmten Volumen, solltet ihr es direkt mit dem Kunden durchgehen. So kann direkt vor Ort über das Angebot, Anpassungen oder Preise geredet und verhandelt werde.</a:t>
            </a:r>
          </a:p>
          <a:p>
            <a:pPr lvl="1"/>
            <a:r>
              <a:rPr lang="de-DE" dirty="0" smtClean="0"/>
              <a:t>Die Entscheidung, wann man den Kunden besucht, liegt in eurem Ermessen. Im Zweifel Rückmeldung vom Vorstand einholen</a:t>
            </a:r>
            <a:endParaRPr lang="de-DE" dirty="0"/>
          </a:p>
          <a:p>
            <a:pPr marL="819841" lvl="1" indent="0">
              <a:buNone/>
            </a:pPr>
            <a:endParaRPr lang="de-DE" dirty="0"/>
          </a:p>
          <a:p>
            <a:pPr lvl="3" algn="l"/>
            <a:endParaRPr lang="de-DE" sz="1400" dirty="0" smtClean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5284350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nzAG">
      <a:majorFont>
        <a:latin typeface="Roboto Slab"/>
        <a:ea typeface=""/>
        <a:cs typeface=""/>
      </a:majorFont>
      <a:minorFont>
        <a:latin typeface="Roboto Sla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3" id="{0DAE5A14-88FD-4F8C-AA1F-801D4EAAD63F}" vid="{DEE6C34D-25A0-4BE8-A1F1-85E67124B310}"/>
    </a:ext>
  </a:extLst>
</a:theme>
</file>

<file path=ppt/theme/theme2.xml><?xml version="1.0" encoding="utf-8"?>
<a:theme xmlns:a="http://schemas.openxmlformats.org/drawingml/2006/main" name="Desig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nzAG">
      <a:majorFont>
        <a:latin typeface="Roboto Slab"/>
        <a:ea typeface=""/>
        <a:cs typeface=""/>
      </a:majorFont>
      <a:minorFont>
        <a:latin typeface="Roboto Sla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ign1" id="{88025C5C-EC8C-4E64-879B-8ACD05E0E25D}" vid="{60A9CD44-4D82-489F-AF9E-5D3B25F28A75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Design3</Template>
  <TotalTime>0</TotalTime>
  <Words>523</Words>
  <Application>Microsoft Office PowerPoint</Application>
  <PresentationFormat>Breitbild</PresentationFormat>
  <Paragraphs>63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9</vt:i4>
      </vt:variant>
    </vt:vector>
  </HeadingPairs>
  <TitlesOfParts>
    <vt:vector size="12" baseType="lpstr">
      <vt:lpstr>Roboto Slab</vt:lpstr>
      <vt:lpstr>Design3</vt:lpstr>
      <vt:lpstr>Design1</vt:lpstr>
      <vt:lpstr>Angebotsvorlage</vt:lpstr>
      <vt:lpstr>Informationen und Wissenswertes</vt:lpstr>
      <vt:lpstr>Informationen und Wissenswertes</vt:lpstr>
      <vt:lpstr>Informationen und Wissenswertes</vt:lpstr>
      <vt:lpstr>Informationen und Wissenswertes</vt:lpstr>
      <vt:lpstr>Informationen und Wissenswertes</vt:lpstr>
      <vt:lpstr>Informationen und Wissenswertes</vt:lpstr>
      <vt:lpstr>Informationen und Wissenswertes</vt:lpstr>
      <vt:lpstr>Informationen und Wissenswertes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Nataša Miletković</dc:creator>
  <cp:lastModifiedBy>Nataša Miletković</cp:lastModifiedBy>
  <cp:revision>20</cp:revision>
  <dcterms:created xsi:type="dcterms:W3CDTF">2015-07-09T14:27:19Z</dcterms:created>
  <dcterms:modified xsi:type="dcterms:W3CDTF">2015-07-17T07:04:03Z</dcterms:modified>
</cp:coreProperties>
</file>