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7"/>
  </p:notesMasterIdLst>
  <p:sldIdLst>
    <p:sldId id="256" r:id="rId2"/>
    <p:sldId id="337" r:id="rId3"/>
    <p:sldId id="339" r:id="rId4"/>
    <p:sldId id="340" r:id="rId5"/>
    <p:sldId id="266" r:id="rId6"/>
    <p:sldId id="268" r:id="rId7"/>
    <p:sldId id="269" r:id="rId8"/>
    <p:sldId id="277" r:id="rId9"/>
    <p:sldId id="272" r:id="rId10"/>
    <p:sldId id="276" r:id="rId11"/>
    <p:sldId id="286" r:id="rId12"/>
    <p:sldId id="289" r:id="rId13"/>
    <p:sldId id="292" r:id="rId14"/>
    <p:sldId id="299" r:id="rId15"/>
    <p:sldId id="301" r:id="rId16"/>
    <p:sldId id="302" r:id="rId17"/>
    <p:sldId id="309" r:id="rId18"/>
    <p:sldId id="303" r:id="rId19"/>
    <p:sldId id="304" r:id="rId20"/>
    <p:sldId id="329" r:id="rId21"/>
    <p:sldId id="311" r:id="rId22"/>
    <p:sldId id="330" r:id="rId23"/>
    <p:sldId id="263" r:id="rId24"/>
    <p:sldId id="327" r:id="rId25"/>
    <p:sldId id="341" r:id="rId26"/>
  </p:sldIdLst>
  <p:sldSz cx="18288000" cy="10287000"/>
  <p:notesSz cx="20104100" cy="11309350"/>
  <p:defaultTextStyle>
    <a:defPPr>
      <a:defRPr lang="de-DE"/>
    </a:defPPr>
    <a:lvl1pPr marL="0" algn="l" defTabSz="831738" rtl="0" eaLnBrk="1" latinLnBrk="0" hangingPunct="1">
      <a:defRPr sz="1637" kern="1200">
        <a:solidFill>
          <a:schemeClr val="tx1"/>
        </a:solidFill>
        <a:latin typeface="+mn-lt"/>
        <a:ea typeface="+mn-ea"/>
        <a:cs typeface="+mn-cs"/>
      </a:defRPr>
    </a:lvl1pPr>
    <a:lvl2pPr marL="415869" algn="l" defTabSz="831738" rtl="0" eaLnBrk="1" latinLnBrk="0" hangingPunct="1">
      <a:defRPr sz="1637" kern="1200">
        <a:solidFill>
          <a:schemeClr val="tx1"/>
        </a:solidFill>
        <a:latin typeface="+mn-lt"/>
        <a:ea typeface="+mn-ea"/>
        <a:cs typeface="+mn-cs"/>
      </a:defRPr>
    </a:lvl2pPr>
    <a:lvl3pPr marL="831738" algn="l" defTabSz="831738" rtl="0" eaLnBrk="1" latinLnBrk="0" hangingPunct="1">
      <a:defRPr sz="1637" kern="1200">
        <a:solidFill>
          <a:schemeClr val="tx1"/>
        </a:solidFill>
        <a:latin typeface="+mn-lt"/>
        <a:ea typeface="+mn-ea"/>
        <a:cs typeface="+mn-cs"/>
      </a:defRPr>
    </a:lvl3pPr>
    <a:lvl4pPr marL="1247607" algn="l" defTabSz="831738" rtl="0" eaLnBrk="1" latinLnBrk="0" hangingPunct="1">
      <a:defRPr sz="1637" kern="1200">
        <a:solidFill>
          <a:schemeClr val="tx1"/>
        </a:solidFill>
        <a:latin typeface="+mn-lt"/>
        <a:ea typeface="+mn-ea"/>
        <a:cs typeface="+mn-cs"/>
      </a:defRPr>
    </a:lvl4pPr>
    <a:lvl5pPr marL="1663476" algn="l" defTabSz="831738" rtl="0" eaLnBrk="1" latinLnBrk="0" hangingPunct="1">
      <a:defRPr sz="1637" kern="1200">
        <a:solidFill>
          <a:schemeClr val="tx1"/>
        </a:solidFill>
        <a:latin typeface="+mn-lt"/>
        <a:ea typeface="+mn-ea"/>
        <a:cs typeface="+mn-cs"/>
      </a:defRPr>
    </a:lvl5pPr>
    <a:lvl6pPr marL="2079346" algn="l" defTabSz="831738" rtl="0" eaLnBrk="1" latinLnBrk="0" hangingPunct="1">
      <a:defRPr sz="1637" kern="1200">
        <a:solidFill>
          <a:schemeClr val="tx1"/>
        </a:solidFill>
        <a:latin typeface="+mn-lt"/>
        <a:ea typeface="+mn-ea"/>
        <a:cs typeface="+mn-cs"/>
      </a:defRPr>
    </a:lvl6pPr>
    <a:lvl7pPr marL="2495215" algn="l" defTabSz="831738" rtl="0" eaLnBrk="1" latinLnBrk="0" hangingPunct="1">
      <a:defRPr sz="1637" kern="1200">
        <a:solidFill>
          <a:schemeClr val="tx1"/>
        </a:solidFill>
        <a:latin typeface="+mn-lt"/>
        <a:ea typeface="+mn-ea"/>
        <a:cs typeface="+mn-cs"/>
      </a:defRPr>
    </a:lvl7pPr>
    <a:lvl8pPr marL="2911084" algn="l" defTabSz="831738" rtl="0" eaLnBrk="1" latinLnBrk="0" hangingPunct="1">
      <a:defRPr sz="1637" kern="1200">
        <a:solidFill>
          <a:schemeClr val="tx1"/>
        </a:solidFill>
        <a:latin typeface="+mn-lt"/>
        <a:ea typeface="+mn-ea"/>
        <a:cs typeface="+mn-cs"/>
      </a:defRPr>
    </a:lvl8pPr>
    <a:lvl9pPr marL="3326953" algn="l" defTabSz="831738" rtl="0" eaLnBrk="1" latinLnBrk="0" hangingPunct="1">
      <a:defRPr sz="1637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620" userDrawn="1">
          <p15:clr>
            <a:srgbClr val="A4A3A4"/>
          </p15:clr>
        </p15:guide>
        <p15:guide id="2" pos="196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BDAB5"/>
    <a:srgbClr val="9BBB59"/>
    <a:srgbClr val="868789"/>
    <a:srgbClr val="29363E"/>
    <a:srgbClr val="37AECF"/>
    <a:srgbClr val="86BC25"/>
    <a:srgbClr val="FFCC00"/>
    <a:srgbClr val="DD08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415" autoAdjust="0"/>
    <p:restoredTop sz="94675" autoAdjust="0"/>
  </p:normalViewPr>
  <p:slideViewPr>
    <p:cSldViewPr>
      <p:cViewPr>
        <p:scale>
          <a:sx n="69" d="100"/>
          <a:sy n="69" d="100"/>
        </p:scale>
        <p:origin x="-138" y="48"/>
      </p:cViewPr>
      <p:guideLst>
        <p:guide orient="horz" pos="2620"/>
        <p:guide pos="1965"/>
      </p:guideLst>
    </p:cSldViewPr>
  </p:slideViewPr>
  <p:outlineViewPr>
    <p:cViewPr>
      <p:scale>
        <a:sx n="33" d="100"/>
        <a:sy n="33" d="100"/>
      </p:scale>
      <p:origin x="0" y="9036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E3E6023-D8CA-4C9D-A4A4-CD5BA9BD5410}" type="doc">
      <dgm:prSet loTypeId="urn:microsoft.com/office/officeart/2005/8/layout/funnel1" loCatId="process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de-DE"/>
        </a:p>
      </dgm:t>
    </dgm:pt>
    <dgm:pt modelId="{AC649424-DFEF-425B-B5A8-D138AC22C09F}">
      <dgm:prSet phldrT="[Text]"/>
      <dgm:spPr>
        <a:solidFill>
          <a:srgbClr val="9BBB59"/>
        </a:solidFill>
      </dgm:spPr>
      <dgm:t>
        <a:bodyPr/>
        <a:lstStyle/>
        <a:p>
          <a:r>
            <a:rPr lang="de-DE" dirty="0" smtClean="0"/>
            <a:t>ERG</a:t>
          </a:r>
          <a:endParaRPr lang="de-DE" dirty="0"/>
        </a:p>
      </dgm:t>
    </dgm:pt>
    <dgm:pt modelId="{4F0D4F4E-1307-4958-8DF7-F6F66D9DE591}" type="parTrans" cxnId="{92516844-4605-4F12-B78E-5E22310C79AC}">
      <dgm:prSet/>
      <dgm:spPr/>
      <dgm:t>
        <a:bodyPr/>
        <a:lstStyle/>
        <a:p>
          <a:endParaRPr lang="de-DE"/>
        </a:p>
      </dgm:t>
    </dgm:pt>
    <dgm:pt modelId="{04E0DA9E-6296-4783-9675-2CD95D2D5236}" type="sibTrans" cxnId="{92516844-4605-4F12-B78E-5E22310C79AC}">
      <dgm:prSet/>
      <dgm:spPr/>
      <dgm:t>
        <a:bodyPr/>
        <a:lstStyle/>
        <a:p>
          <a:endParaRPr lang="de-DE"/>
        </a:p>
      </dgm:t>
    </dgm:pt>
    <dgm:pt modelId="{C35A4CC1-F7B9-4A1C-97C9-9B5E4B37EBBA}">
      <dgm:prSet phldrT="[Text]"/>
      <dgm:spPr/>
      <dgm:t>
        <a:bodyPr/>
        <a:lstStyle/>
        <a:p>
          <a:r>
            <a:rPr lang="de-DE" dirty="0" smtClean="0"/>
            <a:t>ARG</a:t>
          </a:r>
          <a:endParaRPr lang="de-DE" dirty="0"/>
        </a:p>
      </dgm:t>
    </dgm:pt>
    <dgm:pt modelId="{7607E089-5296-49BC-AC18-CC05CED3A807}" type="parTrans" cxnId="{D1783370-FB3C-4D79-9A86-B69C78430B4A}">
      <dgm:prSet/>
      <dgm:spPr/>
      <dgm:t>
        <a:bodyPr/>
        <a:lstStyle/>
        <a:p>
          <a:endParaRPr lang="de-DE"/>
        </a:p>
      </dgm:t>
    </dgm:pt>
    <dgm:pt modelId="{DC4822CA-6F55-403A-BD00-DA73665711A1}" type="sibTrans" cxnId="{D1783370-FB3C-4D79-9A86-B69C78430B4A}">
      <dgm:prSet/>
      <dgm:spPr/>
      <dgm:t>
        <a:bodyPr/>
        <a:lstStyle/>
        <a:p>
          <a:endParaRPr lang="de-DE"/>
        </a:p>
      </dgm:t>
    </dgm:pt>
    <dgm:pt modelId="{9E1CAFE9-FA54-4677-89D8-AF9FC9F0C743}">
      <dgm:prSet phldrT="[Text]"/>
      <dgm:spPr/>
      <dgm:t>
        <a:bodyPr/>
        <a:lstStyle/>
        <a:p>
          <a:r>
            <a:rPr lang="de-DE" dirty="0" err="1" smtClean="0"/>
            <a:t>Zykl.OP</a:t>
          </a:r>
          <a:endParaRPr lang="de-DE" dirty="0"/>
        </a:p>
      </dgm:t>
    </dgm:pt>
    <dgm:pt modelId="{27FCE8DF-78F0-4672-9BD6-71144753286A}" type="parTrans" cxnId="{4C8CC213-7F71-4C45-8C23-B7B1D5EF2458}">
      <dgm:prSet/>
      <dgm:spPr/>
      <dgm:t>
        <a:bodyPr/>
        <a:lstStyle/>
        <a:p>
          <a:endParaRPr lang="de-DE"/>
        </a:p>
      </dgm:t>
    </dgm:pt>
    <dgm:pt modelId="{4FB6A2D5-916C-4B05-B4BE-70812969B84B}" type="sibTrans" cxnId="{4C8CC213-7F71-4C45-8C23-B7B1D5EF2458}">
      <dgm:prSet/>
      <dgm:spPr/>
      <dgm:t>
        <a:bodyPr/>
        <a:lstStyle/>
        <a:p>
          <a:endParaRPr lang="de-DE"/>
        </a:p>
      </dgm:t>
    </dgm:pt>
    <dgm:pt modelId="{06B2131E-54ED-4FE0-A683-9E7409FBAF01}">
      <dgm:prSet phldrT="[Text]"/>
      <dgm:spPr/>
      <dgm:t>
        <a:bodyPr/>
        <a:lstStyle/>
        <a:p>
          <a:r>
            <a:rPr lang="de-DE" dirty="0" smtClean="0"/>
            <a:t>Liquiditätsplanung</a:t>
          </a:r>
          <a:endParaRPr lang="de-DE" dirty="0"/>
        </a:p>
      </dgm:t>
    </dgm:pt>
    <dgm:pt modelId="{A814A26F-7491-46CF-89A2-07F65718F20C}" type="parTrans" cxnId="{9A2F3F2D-CCEA-4EA6-8986-314594D4A572}">
      <dgm:prSet/>
      <dgm:spPr/>
      <dgm:t>
        <a:bodyPr/>
        <a:lstStyle/>
        <a:p>
          <a:endParaRPr lang="de-DE"/>
        </a:p>
      </dgm:t>
    </dgm:pt>
    <dgm:pt modelId="{52E192C6-CE04-4008-BED9-FF2796CDCFB8}" type="sibTrans" cxnId="{9A2F3F2D-CCEA-4EA6-8986-314594D4A572}">
      <dgm:prSet/>
      <dgm:spPr/>
      <dgm:t>
        <a:bodyPr/>
        <a:lstStyle/>
        <a:p>
          <a:endParaRPr lang="de-DE"/>
        </a:p>
      </dgm:t>
    </dgm:pt>
    <dgm:pt modelId="{1AF8A80D-6DED-442B-B7A3-A8A9768B1AC5}" type="pres">
      <dgm:prSet presAssocID="{7E3E6023-D8CA-4C9D-A4A4-CD5BA9BD5410}" presName="Name0" presStyleCnt="0">
        <dgm:presLayoutVars>
          <dgm:chMax val="4"/>
          <dgm:resizeHandles val="exact"/>
        </dgm:presLayoutVars>
      </dgm:prSet>
      <dgm:spPr/>
      <dgm:t>
        <a:bodyPr/>
        <a:lstStyle/>
        <a:p>
          <a:endParaRPr lang="de-DE"/>
        </a:p>
      </dgm:t>
    </dgm:pt>
    <dgm:pt modelId="{34622F71-A8A8-4359-A1AF-E2E2DC3642F7}" type="pres">
      <dgm:prSet presAssocID="{7E3E6023-D8CA-4C9D-A4A4-CD5BA9BD5410}" presName="ellipse" presStyleLbl="trBgShp" presStyleIdx="0" presStyleCnt="1"/>
      <dgm:spPr/>
      <dgm:t>
        <a:bodyPr/>
        <a:lstStyle/>
        <a:p>
          <a:endParaRPr lang="de-DE"/>
        </a:p>
      </dgm:t>
    </dgm:pt>
    <dgm:pt modelId="{8D6CE638-F75F-4B37-91CC-A46548879650}" type="pres">
      <dgm:prSet presAssocID="{7E3E6023-D8CA-4C9D-A4A4-CD5BA9BD5410}" presName="arrow1" presStyleLbl="fgShp" presStyleIdx="0" presStyleCnt="1"/>
      <dgm:spPr>
        <a:solidFill>
          <a:srgbClr val="CBDAB5"/>
        </a:solidFill>
      </dgm:spPr>
      <dgm:t>
        <a:bodyPr/>
        <a:lstStyle/>
        <a:p>
          <a:endParaRPr lang="de-DE"/>
        </a:p>
      </dgm:t>
    </dgm:pt>
    <dgm:pt modelId="{478F8457-854F-432A-94E7-9693D479751D}" type="pres">
      <dgm:prSet presAssocID="{7E3E6023-D8CA-4C9D-A4A4-CD5BA9BD5410}" presName="rectangle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3B430EF8-1F55-404B-8955-BC18478D50E8}" type="pres">
      <dgm:prSet presAssocID="{C35A4CC1-F7B9-4A1C-97C9-9B5E4B37EBBA}" presName="item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C154207F-64F0-4145-9D6A-D05693560225}" type="pres">
      <dgm:prSet presAssocID="{9E1CAFE9-FA54-4677-89D8-AF9FC9F0C743}" presName="item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7C60317A-4CBB-4E34-A71E-5F54F7A514F9}" type="pres">
      <dgm:prSet presAssocID="{06B2131E-54ED-4FE0-A683-9E7409FBAF01}" presName="item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0AEC2710-7FB4-4CE8-84AB-B84EE36D9A00}" type="pres">
      <dgm:prSet presAssocID="{7E3E6023-D8CA-4C9D-A4A4-CD5BA9BD5410}" presName="funnel" presStyleLbl="trAlignAcc1" presStyleIdx="0" presStyleCnt="1"/>
      <dgm:spPr/>
      <dgm:t>
        <a:bodyPr/>
        <a:lstStyle/>
        <a:p>
          <a:endParaRPr lang="de-DE"/>
        </a:p>
      </dgm:t>
    </dgm:pt>
  </dgm:ptLst>
  <dgm:cxnLst>
    <dgm:cxn modelId="{679A19BE-EBBE-4699-9B37-921D6D531A2D}" type="presOf" srcId="{06B2131E-54ED-4FE0-A683-9E7409FBAF01}" destId="{478F8457-854F-432A-94E7-9693D479751D}" srcOrd="0" destOrd="0" presId="urn:microsoft.com/office/officeart/2005/8/layout/funnel1"/>
    <dgm:cxn modelId="{5B766437-4BD9-4432-BFE3-87C4151770C0}" type="presOf" srcId="{9E1CAFE9-FA54-4677-89D8-AF9FC9F0C743}" destId="{3B430EF8-1F55-404B-8955-BC18478D50E8}" srcOrd="0" destOrd="0" presId="urn:microsoft.com/office/officeart/2005/8/layout/funnel1"/>
    <dgm:cxn modelId="{5FD13410-B9B1-4295-A855-13337A736D0E}" type="presOf" srcId="{C35A4CC1-F7B9-4A1C-97C9-9B5E4B37EBBA}" destId="{C154207F-64F0-4145-9D6A-D05693560225}" srcOrd="0" destOrd="0" presId="urn:microsoft.com/office/officeart/2005/8/layout/funnel1"/>
    <dgm:cxn modelId="{4C8CC213-7F71-4C45-8C23-B7B1D5EF2458}" srcId="{7E3E6023-D8CA-4C9D-A4A4-CD5BA9BD5410}" destId="{9E1CAFE9-FA54-4677-89D8-AF9FC9F0C743}" srcOrd="2" destOrd="0" parTransId="{27FCE8DF-78F0-4672-9BD6-71144753286A}" sibTransId="{4FB6A2D5-916C-4B05-B4BE-70812969B84B}"/>
    <dgm:cxn modelId="{9A2F3F2D-CCEA-4EA6-8986-314594D4A572}" srcId="{7E3E6023-D8CA-4C9D-A4A4-CD5BA9BD5410}" destId="{06B2131E-54ED-4FE0-A683-9E7409FBAF01}" srcOrd="3" destOrd="0" parTransId="{A814A26F-7491-46CF-89A2-07F65718F20C}" sibTransId="{52E192C6-CE04-4008-BED9-FF2796CDCFB8}"/>
    <dgm:cxn modelId="{00B9BBF1-296D-4F24-9F13-414538A2D00C}" type="presOf" srcId="{AC649424-DFEF-425B-B5A8-D138AC22C09F}" destId="{7C60317A-4CBB-4E34-A71E-5F54F7A514F9}" srcOrd="0" destOrd="0" presId="urn:microsoft.com/office/officeart/2005/8/layout/funnel1"/>
    <dgm:cxn modelId="{D1783370-FB3C-4D79-9A86-B69C78430B4A}" srcId="{7E3E6023-D8CA-4C9D-A4A4-CD5BA9BD5410}" destId="{C35A4CC1-F7B9-4A1C-97C9-9B5E4B37EBBA}" srcOrd="1" destOrd="0" parTransId="{7607E089-5296-49BC-AC18-CC05CED3A807}" sibTransId="{DC4822CA-6F55-403A-BD00-DA73665711A1}"/>
    <dgm:cxn modelId="{6EFA3B66-22B3-49CD-9D3E-3674A85FD4D6}" type="presOf" srcId="{7E3E6023-D8CA-4C9D-A4A4-CD5BA9BD5410}" destId="{1AF8A80D-6DED-442B-B7A3-A8A9768B1AC5}" srcOrd="0" destOrd="0" presId="urn:microsoft.com/office/officeart/2005/8/layout/funnel1"/>
    <dgm:cxn modelId="{92516844-4605-4F12-B78E-5E22310C79AC}" srcId="{7E3E6023-D8CA-4C9D-A4A4-CD5BA9BD5410}" destId="{AC649424-DFEF-425B-B5A8-D138AC22C09F}" srcOrd="0" destOrd="0" parTransId="{4F0D4F4E-1307-4958-8DF7-F6F66D9DE591}" sibTransId="{04E0DA9E-6296-4783-9675-2CD95D2D5236}"/>
    <dgm:cxn modelId="{0FF8ABF8-4607-4928-9BC6-20881836B68A}" type="presParOf" srcId="{1AF8A80D-6DED-442B-B7A3-A8A9768B1AC5}" destId="{34622F71-A8A8-4359-A1AF-E2E2DC3642F7}" srcOrd="0" destOrd="0" presId="urn:microsoft.com/office/officeart/2005/8/layout/funnel1"/>
    <dgm:cxn modelId="{1EC8192A-33C8-475C-B319-790B9F9174E7}" type="presParOf" srcId="{1AF8A80D-6DED-442B-B7A3-A8A9768B1AC5}" destId="{8D6CE638-F75F-4B37-91CC-A46548879650}" srcOrd="1" destOrd="0" presId="urn:microsoft.com/office/officeart/2005/8/layout/funnel1"/>
    <dgm:cxn modelId="{22605BC2-D278-4C90-988F-162CA9AD2F37}" type="presParOf" srcId="{1AF8A80D-6DED-442B-B7A3-A8A9768B1AC5}" destId="{478F8457-854F-432A-94E7-9693D479751D}" srcOrd="2" destOrd="0" presId="urn:microsoft.com/office/officeart/2005/8/layout/funnel1"/>
    <dgm:cxn modelId="{F2BFC6B6-7757-4C0F-95B5-4A6296AC1E08}" type="presParOf" srcId="{1AF8A80D-6DED-442B-B7A3-A8A9768B1AC5}" destId="{3B430EF8-1F55-404B-8955-BC18478D50E8}" srcOrd="3" destOrd="0" presId="urn:microsoft.com/office/officeart/2005/8/layout/funnel1"/>
    <dgm:cxn modelId="{8C99F305-023F-410C-A878-B260B923AC52}" type="presParOf" srcId="{1AF8A80D-6DED-442B-B7A3-A8A9768B1AC5}" destId="{C154207F-64F0-4145-9D6A-D05693560225}" srcOrd="4" destOrd="0" presId="urn:microsoft.com/office/officeart/2005/8/layout/funnel1"/>
    <dgm:cxn modelId="{D0C36FF9-317C-4441-B319-0B6F2ECF9FBF}" type="presParOf" srcId="{1AF8A80D-6DED-442B-B7A3-A8A9768B1AC5}" destId="{7C60317A-4CBB-4E34-A71E-5F54F7A514F9}" srcOrd="5" destOrd="0" presId="urn:microsoft.com/office/officeart/2005/8/layout/funnel1"/>
    <dgm:cxn modelId="{84AD63D8-0822-4EA2-82A0-13D256F528BF}" type="presParOf" srcId="{1AF8A80D-6DED-442B-B7A3-A8A9768B1AC5}" destId="{0AEC2710-7FB4-4CE8-84AB-B84EE36D9A00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622F71-A8A8-4359-A1AF-E2E2DC3642F7}">
      <dsp:nvSpPr>
        <dsp:cNvPr id="0" name=""/>
        <dsp:cNvSpPr/>
      </dsp:nvSpPr>
      <dsp:spPr>
        <a:xfrm>
          <a:off x="1758759" y="202247"/>
          <a:ext cx="4013835" cy="1393952"/>
        </a:xfrm>
        <a:prstGeom prst="ellipse">
          <a:avLst/>
        </a:prstGeom>
        <a:solidFill>
          <a:schemeClr val="accent3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D6CE638-F75F-4B37-91CC-A46548879650}">
      <dsp:nvSpPr>
        <dsp:cNvPr id="0" name=""/>
        <dsp:cNvSpPr/>
      </dsp:nvSpPr>
      <dsp:spPr>
        <a:xfrm>
          <a:off x="3382962" y="3615563"/>
          <a:ext cx="777875" cy="497840"/>
        </a:xfrm>
        <a:prstGeom prst="downArrow">
          <a:avLst/>
        </a:prstGeom>
        <a:solidFill>
          <a:srgbClr val="CBDAB5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78F8457-854F-432A-94E7-9693D479751D}">
      <dsp:nvSpPr>
        <dsp:cNvPr id="0" name=""/>
        <dsp:cNvSpPr/>
      </dsp:nvSpPr>
      <dsp:spPr>
        <a:xfrm>
          <a:off x="1905000" y="4013835"/>
          <a:ext cx="3733800" cy="9334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800" kern="1200" dirty="0" smtClean="0"/>
            <a:t>Liquiditätsplanung</a:t>
          </a:r>
          <a:endParaRPr lang="de-DE" sz="2800" kern="1200" dirty="0"/>
        </a:p>
      </dsp:txBody>
      <dsp:txXfrm>
        <a:off x="1905000" y="4013835"/>
        <a:ext cx="3733800" cy="933450"/>
      </dsp:txXfrm>
    </dsp:sp>
    <dsp:sp modelId="{3B430EF8-1F55-404B-8955-BC18478D50E8}">
      <dsp:nvSpPr>
        <dsp:cNvPr id="0" name=""/>
        <dsp:cNvSpPr/>
      </dsp:nvSpPr>
      <dsp:spPr>
        <a:xfrm>
          <a:off x="3218052" y="1703857"/>
          <a:ext cx="1400175" cy="1400175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000" kern="1200" dirty="0" err="1" smtClean="0"/>
            <a:t>Zykl.OP</a:t>
          </a:r>
          <a:endParaRPr lang="de-DE" sz="2000" kern="1200" dirty="0"/>
        </a:p>
      </dsp:txBody>
      <dsp:txXfrm>
        <a:off x="3423103" y="1908908"/>
        <a:ext cx="990073" cy="990073"/>
      </dsp:txXfrm>
    </dsp:sp>
    <dsp:sp modelId="{C154207F-64F0-4145-9D6A-D05693560225}">
      <dsp:nvSpPr>
        <dsp:cNvPr id="0" name=""/>
        <dsp:cNvSpPr/>
      </dsp:nvSpPr>
      <dsp:spPr>
        <a:xfrm>
          <a:off x="2216150" y="653414"/>
          <a:ext cx="1400175" cy="1400175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000" kern="1200" dirty="0" smtClean="0"/>
            <a:t>ARG</a:t>
          </a:r>
          <a:endParaRPr lang="de-DE" sz="2000" kern="1200" dirty="0"/>
        </a:p>
      </dsp:txBody>
      <dsp:txXfrm>
        <a:off x="2421201" y="858465"/>
        <a:ext cx="990073" cy="990073"/>
      </dsp:txXfrm>
    </dsp:sp>
    <dsp:sp modelId="{7C60317A-4CBB-4E34-A71E-5F54F7A514F9}">
      <dsp:nvSpPr>
        <dsp:cNvPr id="0" name=""/>
        <dsp:cNvSpPr/>
      </dsp:nvSpPr>
      <dsp:spPr>
        <a:xfrm>
          <a:off x="3647440" y="314883"/>
          <a:ext cx="1400175" cy="1400175"/>
        </a:xfrm>
        <a:prstGeom prst="ellipse">
          <a:avLst/>
        </a:prstGeom>
        <a:solidFill>
          <a:srgbClr val="9BBB59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000" kern="1200" dirty="0" smtClean="0"/>
            <a:t>ERG</a:t>
          </a:r>
          <a:endParaRPr lang="de-DE" sz="2000" kern="1200" dirty="0"/>
        </a:p>
      </dsp:txBody>
      <dsp:txXfrm>
        <a:off x="3852491" y="519934"/>
        <a:ext cx="990073" cy="990073"/>
      </dsp:txXfrm>
    </dsp:sp>
    <dsp:sp modelId="{0AEC2710-7FB4-4CE8-84AB-B84EE36D9A00}">
      <dsp:nvSpPr>
        <dsp:cNvPr id="0" name=""/>
        <dsp:cNvSpPr/>
      </dsp:nvSpPr>
      <dsp:spPr>
        <a:xfrm>
          <a:off x="1593850" y="31114"/>
          <a:ext cx="4356100" cy="3484880"/>
        </a:xfrm>
        <a:prstGeom prst="funnel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858262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831738" rtl="0" eaLnBrk="1" latinLnBrk="0" hangingPunct="1">
      <a:defRPr sz="1092" kern="1200">
        <a:solidFill>
          <a:schemeClr val="tx1"/>
        </a:solidFill>
        <a:latin typeface="+mn-lt"/>
        <a:ea typeface="+mn-ea"/>
        <a:cs typeface="+mn-cs"/>
      </a:defRPr>
    </a:lvl1pPr>
    <a:lvl2pPr marL="415869" algn="l" defTabSz="831738" rtl="0" eaLnBrk="1" latinLnBrk="0" hangingPunct="1">
      <a:defRPr sz="1092" kern="1200">
        <a:solidFill>
          <a:schemeClr val="tx1"/>
        </a:solidFill>
        <a:latin typeface="+mn-lt"/>
        <a:ea typeface="+mn-ea"/>
        <a:cs typeface="+mn-cs"/>
      </a:defRPr>
    </a:lvl2pPr>
    <a:lvl3pPr marL="831738" algn="l" defTabSz="831738" rtl="0" eaLnBrk="1" latinLnBrk="0" hangingPunct="1">
      <a:defRPr sz="1092" kern="1200">
        <a:solidFill>
          <a:schemeClr val="tx1"/>
        </a:solidFill>
        <a:latin typeface="+mn-lt"/>
        <a:ea typeface="+mn-ea"/>
        <a:cs typeface="+mn-cs"/>
      </a:defRPr>
    </a:lvl3pPr>
    <a:lvl4pPr marL="1247607" algn="l" defTabSz="831738" rtl="0" eaLnBrk="1" latinLnBrk="0" hangingPunct="1">
      <a:defRPr sz="1092" kern="1200">
        <a:solidFill>
          <a:schemeClr val="tx1"/>
        </a:solidFill>
        <a:latin typeface="+mn-lt"/>
        <a:ea typeface="+mn-ea"/>
        <a:cs typeface="+mn-cs"/>
      </a:defRPr>
    </a:lvl4pPr>
    <a:lvl5pPr marL="1663476" algn="l" defTabSz="831738" rtl="0" eaLnBrk="1" latinLnBrk="0" hangingPunct="1">
      <a:defRPr sz="1092" kern="1200">
        <a:solidFill>
          <a:schemeClr val="tx1"/>
        </a:solidFill>
        <a:latin typeface="+mn-lt"/>
        <a:ea typeface="+mn-ea"/>
        <a:cs typeface="+mn-cs"/>
      </a:defRPr>
    </a:lvl5pPr>
    <a:lvl6pPr marL="2079346" algn="l" defTabSz="831738" rtl="0" eaLnBrk="1" latinLnBrk="0" hangingPunct="1">
      <a:defRPr sz="1092" kern="1200">
        <a:solidFill>
          <a:schemeClr val="tx1"/>
        </a:solidFill>
        <a:latin typeface="+mn-lt"/>
        <a:ea typeface="+mn-ea"/>
        <a:cs typeface="+mn-cs"/>
      </a:defRPr>
    </a:lvl6pPr>
    <a:lvl7pPr marL="2495215" algn="l" defTabSz="831738" rtl="0" eaLnBrk="1" latinLnBrk="0" hangingPunct="1">
      <a:defRPr sz="1092" kern="1200">
        <a:solidFill>
          <a:schemeClr val="tx1"/>
        </a:solidFill>
        <a:latin typeface="+mn-lt"/>
        <a:ea typeface="+mn-ea"/>
        <a:cs typeface="+mn-cs"/>
      </a:defRPr>
    </a:lvl7pPr>
    <a:lvl8pPr marL="2911084" algn="l" defTabSz="831738" rtl="0" eaLnBrk="1" latinLnBrk="0" hangingPunct="1">
      <a:defRPr sz="1092" kern="1200">
        <a:solidFill>
          <a:schemeClr val="tx1"/>
        </a:solidFill>
        <a:latin typeface="+mn-lt"/>
        <a:ea typeface="+mn-ea"/>
        <a:cs typeface="+mn-cs"/>
      </a:defRPr>
    </a:lvl8pPr>
    <a:lvl9pPr marL="3326953" algn="l" defTabSz="831738" rtl="0" eaLnBrk="1" latinLnBrk="0" hangingPunct="1">
      <a:defRPr sz="1092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281738" y="847725"/>
            <a:ext cx="7540625" cy="4241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>
          <a:xfrm>
            <a:off x="2009775" y="5372100"/>
            <a:ext cx="16084550" cy="5089525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32157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281738" y="847725"/>
            <a:ext cx="7540625" cy="4241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>
          <a:xfrm>
            <a:off x="2009775" y="5372100"/>
            <a:ext cx="16084550" cy="5089525"/>
          </a:xfrm>
          <a:prstGeom prst="rect">
            <a:avLst/>
          </a:prstGeom>
        </p:spPr>
        <p:txBody>
          <a:bodyPr/>
          <a:lstStyle/>
          <a:p>
            <a:r>
              <a:rPr lang="de-DE" dirty="0" smtClean="0"/>
              <a:t>Mögliche</a:t>
            </a:r>
            <a:r>
              <a:rPr lang="de-DE" baseline="0" dirty="0" smtClean="0"/>
              <a:t> Option: Masken der Belegerfassung individuell gestalten (Auswahlmöglichkeit der Eingabefelder für die optimale Übersicht)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035623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281738" y="847725"/>
            <a:ext cx="7540625" cy="4241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>
          <a:xfrm>
            <a:off x="2009775" y="5372100"/>
            <a:ext cx="16084550" cy="5089525"/>
          </a:xfrm>
          <a:prstGeom prst="rect">
            <a:avLst/>
          </a:prstGeom>
        </p:spPr>
        <p:txBody>
          <a:bodyPr/>
          <a:lstStyle/>
          <a:p>
            <a:r>
              <a:rPr lang="de-DE" dirty="0" smtClean="0"/>
              <a:t>Zu</a:t>
            </a:r>
            <a:r>
              <a:rPr lang="de-DE" baseline="0" dirty="0" smtClean="0"/>
              <a:t> erfassende Rechnungsdaten: </a:t>
            </a:r>
            <a:r>
              <a:rPr lang="de-DE" dirty="0" smtClean="0"/>
              <a:t>Debitor, Datum, Betrag, MwSt., Warenbezeichnung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430131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281738" y="847725"/>
            <a:ext cx="7540625" cy="4241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>
          <a:xfrm>
            <a:off x="2009775" y="5372100"/>
            <a:ext cx="16084550" cy="5089525"/>
          </a:xfrm>
          <a:prstGeom prst="rect">
            <a:avLst/>
          </a:prstGeom>
        </p:spPr>
        <p:txBody>
          <a:bodyPr/>
          <a:lstStyle/>
          <a:p>
            <a:pPr marL="0" marR="0" lvl="1" indent="0" algn="l" defTabSz="83173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dirty="0" smtClean="0"/>
              <a:t>Rechnungserstellungstool möglicherweise sinnvoll???</a:t>
            </a:r>
          </a:p>
        </p:txBody>
      </p:sp>
    </p:spTree>
    <p:extLst>
      <p:ext uri="{BB962C8B-B14F-4D97-AF65-F5344CB8AC3E}">
        <p14:creationId xmlns:p14="http://schemas.microsoft.com/office/powerpoint/2010/main" val="23938210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281738" y="847725"/>
            <a:ext cx="7540625" cy="4241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>
          <a:xfrm>
            <a:off x="2009775" y="5372100"/>
            <a:ext cx="16084550" cy="5089525"/>
          </a:xfrm>
          <a:prstGeom prst="rect">
            <a:avLst/>
          </a:prstGeom>
        </p:spPr>
        <p:txBody>
          <a:bodyPr/>
          <a:lstStyle/>
          <a:p>
            <a:pPr marL="0" marR="0" lvl="1" indent="0" algn="l" defTabSz="83173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 smtClean="0"/>
              <a:t>Durchschnittlicher Zahlungseingang in n Tagen über Fälligkeit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472990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281738" y="847725"/>
            <a:ext cx="7540625" cy="4241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>
          <a:xfrm>
            <a:off x="2009775" y="5372100"/>
            <a:ext cx="16084550" cy="5089525"/>
          </a:xfrm>
          <a:prstGeom prst="rect">
            <a:avLst/>
          </a:prstGeom>
        </p:spPr>
        <p:txBody>
          <a:bodyPr/>
          <a:lstStyle/>
          <a:p>
            <a:r>
              <a:rPr lang="de-DE" dirty="0" smtClean="0"/>
              <a:t>NEUES BILD!!!!!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909365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281738" y="847725"/>
            <a:ext cx="7540625" cy="4241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>
          <a:xfrm>
            <a:off x="2009775" y="5372100"/>
            <a:ext cx="16084550" cy="5089525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ZWEITES</a:t>
            </a:r>
            <a:r>
              <a:rPr lang="de-DE" baseline="0" smtClean="0"/>
              <a:t> SCHLAGWORT!!!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915910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281738" y="847725"/>
            <a:ext cx="7540625" cy="4241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>
          <a:xfrm>
            <a:off x="2009775" y="5372100"/>
            <a:ext cx="16084550" cy="5089525"/>
          </a:xfrm>
          <a:prstGeom prst="rect">
            <a:avLst/>
          </a:prstGeom>
        </p:spPr>
        <p:txBody>
          <a:bodyPr/>
          <a:lstStyle/>
          <a:p>
            <a:r>
              <a:rPr lang="de-DE" dirty="0" smtClean="0"/>
              <a:t>* Einfach</a:t>
            </a:r>
            <a:r>
              <a:rPr lang="de-DE" baseline="0" dirty="0" smtClean="0"/>
              <a:t> über Gruppierungsfunktion indem zusätzliches Feld „Branche“ hinzugefügt wird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81142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1-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2" hasCustomPrompt="1"/>
          </p:nvPr>
        </p:nvSpPr>
        <p:spPr>
          <a:xfrm>
            <a:off x="1428750" y="1905000"/>
            <a:ext cx="15430500" cy="6667500"/>
          </a:xfrm>
        </p:spPr>
        <p:txBody>
          <a:bodyPr/>
          <a:lstStyle>
            <a:lvl1pPr marL="0" indent="-360000">
              <a:buClr>
                <a:srgbClr val="86BC25"/>
              </a:buClr>
              <a:buFont typeface="Wingdings 3" panose="05040102010807070707" pitchFamily="18" charset="2"/>
              <a:buChar char="}"/>
              <a:defRPr baseline="0"/>
            </a:lvl1pPr>
          </a:lstStyle>
          <a:p>
            <a:pPr lvl="0"/>
            <a:r>
              <a:rPr lang="de-DE" dirty="0" smtClean="0"/>
              <a:t>Textmasterformat bearbeiten (Deckblatt ohne Datum und Folien Nr.)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de-DE" dirty="0" err="1" smtClean="0">
                <a:solidFill>
                  <a:srgbClr val="29363E"/>
                </a:solidFill>
              </a:rPr>
              <a:t>easyLogic</a:t>
            </a:r>
            <a:r>
              <a:rPr lang="de-DE" dirty="0" smtClean="0"/>
              <a:t> </a:t>
            </a:r>
            <a:r>
              <a:rPr lang="de-DE" dirty="0" err="1" smtClean="0"/>
              <a:t>Finance</a:t>
            </a:r>
            <a:r>
              <a:rPr lang="de-DE" dirty="0" smtClean="0"/>
              <a:t> Konzept</a:t>
            </a: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_2-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2"/>
          </p:nvPr>
        </p:nvSpPr>
        <p:spPr>
          <a:xfrm>
            <a:off x="1428750" y="1905000"/>
            <a:ext cx="15430500" cy="6667500"/>
          </a:xfrm>
        </p:spPr>
        <p:txBody>
          <a:bodyPr numCol="2" spcCol="476250"/>
          <a:lstStyle>
            <a:lvl1pPr marL="0" indent="-360000">
              <a:buFont typeface="Wingdings 3" panose="05040102010807070707" pitchFamily="18" charset="2"/>
              <a:buChar char="}"/>
              <a:defRPr/>
            </a:lvl1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7" name="Fußzeilenplatzhalter 6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de-DE" dirty="0" err="1" smtClean="0">
                <a:solidFill>
                  <a:srgbClr val="29363E"/>
                </a:solidFill>
              </a:rPr>
              <a:t>easyLogic</a:t>
            </a:r>
            <a:r>
              <a:rPr lang="de-DE" dirty="0" smtClean="0"/>
              <a:t> </a:t>
            </a:r>
            <a:r>
              <a:rPr lang="de-DE" dirty="0" err="1" smtClean="0"/>
              <a:t>Finance</a:t>
            </a:r>
            <a:r>
              <a:rPr lang="de-DE" dirty="0" smtClean="0"/>
              <a:t> Konzept</a:t>
            </a:r>
            <a:endParaRPr lang="de-DE" dirty="0"/>
          </a:p>
        </p:txBody>
      </p:sp>
      <p:sp>
        <p:nvSpPr>
          <p:cNvPr id="8" name="Foliennummernplatzhalter 7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algn="ctr"/>
            <a:r>
              <a:rPr lang="de-DE" smtClean="0"/>
              <a:t>Folie </a:t>
            </a:r>
            <a:fld id="{BBA6EBB1-E6F9-4D78-9BDB-01776856D945}" type="slidenum">
              <a:rPr lang="de-DE" smtClean="0"/>
              <a:pPr algn="ctr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298163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+ Text +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1428750" y="590550"/>
            <a:ext cx="15430500" cy="714375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2"/>
          </p:nvPr>
        </p:nvSpPr>
        <p:spPr>
          <a:xfrm>
            <a:off x="1428750" y="1905000"/>
            <a:ext cx="7477125" cy="6667500"/>
          </a:xfrm>
          <a:prstGeom prst="rect">
            <a:avLst/>
          </a:prstGeom>
        </p:spPr>
        <p:txBody>
          <a:bodyPr/>
          <a:lstStyle>
            <a:lvl1pPr marL="0" indent="-360000">
              <a:buFont typeface="Wingdings 3" panose="05040102010807070707" pitchFamily="18" charset="2"/>
              <a:buChar char="}"/>
              <a:defRPr lang="de-DE" sz="3300" dirty="0" smtClean="0">
                <a:solidFill>
                  <a:srgbClr val="29363E"/>
                </a:solidFill>
                <a:latin typeface="+mn-lt"/>
                <a:ea typeface="+mn-ea"/>
                <a:cs typeface="+mn-cs"/>
              </a:defRPr>
            </a:lvl1pPr>
            <a:lvl2pPr>
              <a:defRPr lang="de-DE" sz="2970" dirty="0" smtClean="0">
                <a:solidFill>
                  <a:srgbClr val="29363E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  <a:endParaRPr lang="de-DE" dirty="0"/>
          </a:p>
        </p:txBody>
      </p:sp>
      <p:sp>
        <p:nvSpPr>
          <p:cNvPr id="15" name="Bildplatzhalter 14"/>
          <p:cNvSpPr>
            <a:spLocks noGrp="1"/>
          </p:cNvSpPr>
          <p:nvPr>
            <p:ph type="pic" sz="quarter" idx="13"/>
          </p:nvPr>
        </p:nvSpPr>
        <p:spPr>
          <a:xfrm>
            <a:off x="9382125" y="1905000"/>
            <a:ext cx="7477125" cy="6667500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 err="1" smtClean="0">
                <a:solidFill>
                  <a:srgbClr val="29363E"/>
                </a:solidFill>
              </a:rPr>
              <a:t>easyLogic</a:t>
            </a:r>
            <a:r>
              <a:rPr lang="de-DE" dirty="0" smtClean="0"/>
              <a:t> </a:t>
            </a:r>
            <a:r>
              <a:rPr lang="de-DE" dirty="0" err="1" smtClean="0"/>
              <a:t>Finance</a:t>
            </a:r>
            <a:r>
              <a:rPr lang="de-DE" dirty="0" smtClean="0"/>
              <a:t> Konzept</a:t>
            </a:r>
            <a:endParaRPr lang="de-DE" dirty="0"/>
          </a:p>
        </p:txBody>
      </p:sp>
      <p:sp>
        <p:nvSpPr>
          <p:cNvPr id="8" name="Foliennummernplatzhalter 7"/>
          <p:cNvSpPr>
            <a:spLocks noGrp="1"/>
          </p:cNvSpPr>
          <p:nvPr>
            <p:ph type="sldNum" sz="quarter" idx="15"/>
          </p:nvPr>
        </p:nvSpPr>
        <p:spPr>
          <a:xfrm>
            <a:off x="16687800" y="9715500"/>
            <a:ext cx="1524000" cy="190800"/>
          </a:xfrm>
        </p:spPr>
        <p:txBody>
          <a:bodyPr/>
          <a:lstStyle/>
          <a:p>
            <a:pPr algn="ctr"/>
            <a:r>
              <a:rPr lang="de-DE" smtClean="0"/>
              <a:t>Folie </a:t>
            </a:r>
            <a:fld id="{BBA6EBB1-E6F9-4D78-9BDB-01776856D945}" type="slidenum">
              <a:rPr lang="de-DE" smtClean="0"/>
              <a:pPr algn="ctr"/>
              <a:t>‹Nr.›</a:t>
            </a:fld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ilder links + Text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1428750" y="590550"/>
            <a:ext cx="15430500" cy="714375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2"/>
          </p:nvPr>
        </p:nvSpPr>
        <p:spPr>
          <a:xfrm>
            <a:off x="9382125" y="1905000"/>
            <a:ext cx="7477125" cy="6667500"/>
          </a:xfrm>
          <a:prstGeom prst="rect">
            <a:avLst/>
          </a:prstGeom>
        </p:spPr>
        <p:txBody>
          <a:bodyPr/>
          <a:lstStyle>
            <a:lvl1pPr marL="0" indent="-360000">
              <a:buFont typeface="Wingdings 3" panose="05040102010807070707" pitchFamily="18" charset="2"/>
              <a:buChar char="}"/>
              <a:defRPr lang="de-DE" sz="3300" dirty="0" smtClean="0">
                <a:solidFill>
                  <a:srgbClr val="29363E"/>
                </a:solidFill>
                <a:latin typeface="+mn-lt"/>
                <a:ea typeface="+mn-ea"/>
                <a:cs typeface="+mn-cs"/>
              </a:defRPr>
            </a:lvl1pPr>
            <a:lvl2pPr>
              <a:defRPr lang="de-DE" sz="2970" dirty="0" smtClean="0">
                <a:solidFill>
                  <a:srgbClr val="29363E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  <a:endParaRPr lang="de-DE" dirty="0"/>
          </a:p>
        </p:txBody>
      </p:sp>
      <p:sp>
        <p:nvSpPr>
          <p:cNvPr id="15" name="Bildplatzhalter 14"/>
          <p:cNvSpPr>
            <a:spLocks noGrp="1"/>
          </p:cNvSpPr>
          <p:nvPr>
            <p:ph type="pic" sz="quarter" idx="13"/>
          </p:nvPr>
        </p:nvSpPr>
        <p:spPr>
          <a:xfrm>
            <a:off x="1428750" y="1905000"/>
            <a:ext cx="3505200" cy="30956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sz="quarter" idx="14"/>
          </p:nvPr>
        </p:nvSpPr>
        <p:spPr>
          <a:xfrm>
            <a:off x="5400675" y="1905000"/>
            <a:ext cx="3505200" cy="3095625"/>
          </a:xfrm>
        </p:spPr>
        <p:txBody>
          <a:bodyPr/>
          <a:lstStyle/>
          <a:p>
            <a:endParaRPr lang="de-DE"/>
          </a:p>
        </p:txBody>
      </p:sp>
      <p:sp>
        <p:nvSpPr>
          <p:cNvPr id="5" name="Bildplatzhalter 4"/>
          <p:cNvSpPr>
            <a:spLocks noGrp="1"/>
          </p:cNvSpPr>
          <p:nvPr>
            <p:ph type="pic" sz="quarter" idx="15"/>
          </p:nvPr>
        </p:nvSpPr>
        <p:spPr>
          <a:xfrm>
            <a:off x="1428750" y="5476875"/>
            <a:ext cx="3505200" cy="3095625"/>
          </a:xfrm>
        </p:spPr>
        <p:txBody>
          <a:bodyPr/>
          <a:lstStyle/>
          <a:p>
            <a:endParaRPr lang="de-DE"/>
          </a:p>
        </p:txBody>
      </p:sp>
      <p:sp>
        <p:nvSpPr>
          <p:cNvPr id="10" name="Bildplatzhalter 9"/>
          <p:cNvSpPr>
            <a:spLocks noGrp="1"/>
          </p:cNvSpPr>
          <p:nvPr>
            <p:ph type="pic" sz="quarter" idx="16"/>
          </p:nvPr>
        </p:nvSpPr>
        <p:spPr>
          <a:xfrm>
            <a:off x="5400675" y="5476875"/>
            <a:ext cx="3505200" cy="3095625"/>
          </a:xfrm>
        </p:spPr>
        <p:txBody>
          <a:bodyPr/>
          <a:lstStyle/>
          <a:p>
            <a:endParaRPr lang="de-DE"/>
          </a:p>
        </p:txBody>
      </p:sp>
      <p:sp>
        <p:nvSpPr>
          <p:cNvPr id="16" name="Fußzeilenplatzhalter 15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de-DE" dirty="0" err="1" smtClean="0">
                <a:solidFill>
                  <a:srgbClr val="29363E"/>
                </a:solidFill>
              </a:rPr>
              <a:t>easyLogic</a:t>
            </a:r>
            <a:r>
              <a:rPr lang="de-DE" dirty="0" smtClean="0"/>
              <a:t> </a:t>
            </a:r>
            <a:r>
              <a:rPr lang="de-DE" dirty="0" err="1" smtClean="0"/>
              <a:t>Finance</a:t>
            </a:r>
            <a:r>
              <a:rPr lang="de-DE" dirty="0" smtClean="0"/>
              <a:t> Konzept</a:t>
            </a:r>
            <a:endParaRPr lang="de-DE" dirty="0"/>
          </a:p>
        </p:txBody>
      </p:sp>
      <p:sp>
        <p:nvSpPr>
          <p:cNvPr id="17" name="Foliennummernplatzhalter 16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 algn="ctr"/>
            <a:r>
              <a:rPr lang="de-DE" smtClean="0"/>
              <a:t>Folie </a:t>
            </a:r>
            <a:fld id="{BBA6EBB1-E6F9-4D78-9BDB-01776856D945}" type="slidenum">
              <a:rPr lang="de-DE" smtClean="0"/>
              <a:pPr algn="ctr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490299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Medienplatzhalter 11"/>
          <p:cNvSpPr>
            <a:spLocks noGrp="1"/>
          </p:cNvSpPr>
          <p:nvPr>
            <p:ph type="media" sz="quarter" idx="12"/>
          </p:nvPr>
        </p:nvSpPr>
        <p:spPr>
          <a:xfrm>
            <a:off x="1524000" y="523875"/>
            <a:ext cx="15240000" cy="8572500"/>
          </a:xfrm>
        </p:spPr>
        <p:txBody>
          <a:bodyPr/>
          <a:lstStyle/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de-DE" dirty="0" err="1" smtClean="0">
                <a:solidFill>
                  <a:srgbClr val="29363E"/>
                </a:solidFill>
              </a:rPr>
              <a:t>easyLogic</a:t>
            </a:r>
            <a:r>
              <a:rPr lang="de-DE" dirty="0" smtClean="0"/>
              <a:t> </a:t>
            </a:r>
            <a:r>
              <a:rPr lang="de-DE" dirty="0" err="1" smtClean="0"/>
              <a:t>Finance</a:t>
            </a:r>
            <a:r>
              <a:rPr lang="de-DE" dirty="0" smtClean="0"/>
              <a:t> Konzept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algn="ctr"/>
            <a:r>
              <a:rPr lang="de-DE" smtClean="0"/>
              <a:t>Folie </a:t>
            </a:r>
            <a:fld id="{BBA6EBB1-E6F9-4D78-9BDB-01776856D945}" type="slidenum">
              <a:rPr lang="de-DE" smtClean="0"/>
              <a:pPr algn="ctr"/>
              <a:t>‹Nr.›</a:t>
            </a:fld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oßes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8288000" cy="9096375"/>
          </a:xfrm>
        </p:spPr>
        <p:txBody>
          <a:bodyPr/>
          <a:lstStyle/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de-DE" dirty="0" err="1" smtClean="0">
                <a:solidFill>
                  <a:srgbClr val="29363E"/>
                </a:solidFill>
              </a:rPr>
              <a:t>easyLogic</a:t>
            </a:r>
            <a:r>
              <a:rPr lang="de-DE" dirty="0" smtClean="0"/>
              <a:t> </a:t>
            </a:r>
            <a:r>
              <a:rPr lang="de-DE" dirty="0" err="1" smtClean="0"/>
              <a:t>Finance</a:t>
            </a:r>
            <a:r>
              <a:rPr lang="de-DE" dirty="0" smtClean="0"/>
              <a:t> Konzept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algn="ctr"/>
            <a:r>
              <a:rPr lang="de-DE" smtClean="0"/>
              <a:t>Folie </a:t>
            </a:r>
            <a:fld id="{BBA6EBB1-E6F9-4D78-9BDB-01776856D945}" type="slidenum">
              <a:rPr lang="de-DE" smtClean="0"/>
              <a:pPr algn="ctr"/>
              <a:t>‹Nr.›</a:t>
            </a:fld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mit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8288000" cy="9096375"/>
          </a:xfrm>
        </p:spPr>
        <p:txBody>
          <a:bodyPr/>
          <a:lstStyle/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de-DE" dirty="0" err="1" smtClean="0">
                <a:solidFill>
                  <a:srgbClr val="29363E"/>
                </a:solidFill>
              </a:rPr>
              <a:t>easyLogic</a:t>
            </a:r>
            <a:r>
              <a:rPr lang="de-DE" dirty="0" smtClean="0"/>
              <a:t> </a:t>
            </a:r>
            <a:r>
              <a:rPr lang="de-DE" dirty="0" err="1" smtClean="0"/>
              <a:t>Finance</a:t>
            </a:r>
            <a:r>
              <a:rPr lang="de-DE" dirty="0" smtClean="0"/>
              <a:t> Konzept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algn="ctr"/>
            <a:r>
              <a:rPr lang="de-DE" smtClean="0"/>
              <a:t>Folie </a:t>
            </a:r>
            <a:fld id="{BBA6EBB1-E6F9-4D78-9BDB-01776856D945}" type="slidenum">
              <a:rPr lang="de-DE" smtClean="0"/>
              <a:pPr algn="ctr"/>
              <a:t>‹Nr.›</a:t>
            </a:fld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428750" y="952500"/>
            <a:ext cx="15430500" cy="2286000"/>
          </a:xfrm>
          <a:solidFill>
            <a:schemeClr val="bg1"/>
          </a:solidFill>
        </p:spPr>
        <p:txBody>
          <a:bodyPr lIns="476250" tIns="381000" rIns="381000" bIns="476250"/>
          <a:lstStyle>
            <a:lvl1pPr>
              <a:defRPr>
                <a:solidFill>
                  <a:srgbClr val="FFCC00"/>
                </a:solidFill>
              </a:defRPr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865316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dirty="0" err="1" smtClean="0">
                <a:solidFill>
                  <a:srgbClr val="29363E"/>
                </a:solidFill>
              </a:rPr>
              <a:t>easyLogic</a:t>
            </a:r>
            <a:r>
              <a:rPr lang="de-DE" dirty="0" smtClean="0"/>
              <a:t> </a:t>
            </a:r>
            <a:r>
              <a:rPr lang="de-DE" dirty="0" err="1" smtClean="0"/>
              <a:t>Finance</a:t>
            </a:r>
            <a:r>
              <a:rPr lang="de-DE" dirty="0" smtClean="0"/>
              <a:t> Konzept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r>
              <a:rPr lang="de-DE" smtClean="0"/>
              <a:t>Folie </a:t>
            </a:r>
            <a:fld id="{BBA6EBB1-E6F9-4D78-9BDB-01776856D945}" type="slidenum">
              <a:rPr lang="de-DE" smtClean="0"/>
              <a:pPr algn="ctr"/>
              <a:t>‹Nr.›</a:t>
            </a:fld>
            <a:endParaRPr lang="de-DE" dirty="0"/>
          </a:p>
        </p:txBody>
      </p:sp>
      <p:sp>
        <p:nvSpPr>
          <p:cNvPr id="5" name="Titel 12"/>
          <p:cNvSpPr>
            <a:spLocks noGrp="1"/>
          </p:cNvSpPr>
          <p:nvPr>
            <p:ph type="title"/>
          </p:nvPr>
        </p:nvSpPr>
        <p:spPr>
          <a:xfrm>
            <a:off x="1428750" y="590550"/>
            <a:ext cx="15430500" cy="714375"/>
          </a:xfrm>
        </p:spPr>
        <p:txBody>
          <a:bodyPr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6" name="Textplatzhalter 14"/>
          <p:cNvSpPr>
            <a:spLocks noGrp="1"/>
          </p:cNvSpPr>
          <p:nvPr>
            <p:ph type="body" sz="quarter" idx="12" hasCustomPrompt="1"/>
          </p:nvPr>
        </p:nvSpPr>
        <p:spPr>
          <a:xfrm>
            <a:off x="1428750" y="1905000"/>
            <a:ext cx="15430500" cy="6667500"/>
          </a:xfrm>
        </p:spPr>
        <p:txBody>
          <a:bodyPr/>
          <a:lstStyle>
            <a:lvl1pPr marL="0" indent="-360000">
              <a:buClr>
                <a:srgbClr val="86BC25"/>
              </a:buClr>
              <a:buFont typeface="Wingdings 3" panose="05040102010807070707" pitchFamily="18" charset="2"/>
              <a:buChar char="}"/>
              <a:defRPr baseline="0"/>
            </a:lvl1pPr>
          </a:lstStyle>
          <a:p>
            <a:pPr lvl="0"/>
            <a:r>
              <a:rPr lang="de-DE" dirty="0" smtClean="0"/>
              <a:t>Einspaltig (mit Datum und Folien Nr.)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077527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9334500"/>
            <a:ext cx="18288000" cy="952500"/>
          </a:xfrm>
          <a:custGeom>
            <a:avLst/>
            <a:gdLst/>
            <a:ahLst/>
            <a:cxnLst/>
            <a:rect l="l" t="t" r="r" b="b"/>
            <a:pathLst>
              <a:path w="20104100" h="1047115">
                <a:moveTo>
                  <a:pt x="0" y="0"/>
                </a:moveTo>
                <a:lnTo>
                  <a:pt x="20104099" y="0"/>
                </a:lnTo>
                <a:lnTo>
                  <a:pt x="20104099" y="1047088"/>
                </a:lnTo>
                <a:lnTo>
                  <a:pt x="0" y="1047088"/>
                </a:lnTo>
                <a:lnTo>
                  <a:pt x="0" y="0"/>
                </a:lnTo>
                <a:close/>
              </a:path>
            </a:pathLst>
          </a:custGeom>
          <a:solidFill>
            <a:srgbClr val="F1F1F2"/>
          </a:solidFill>
        </p:spPr>
        <p:txBody>
          <a:bodyPr wrap="square" lIns="0" tIns="0" rIns="0" bIns="0" rtlCol="0"/>
          <a:lstStyle/>
          <a:p>
            <a:endParaRPr sz="1489"/>
          </a:p>
        </p:txBody>
      </p:sp>
      <p:sp>
        <p:nvSpPr>
          <p:cNvPr id="17" name="bk object 17"/>
          <p:cNvSpPr/>
          <p:nvPr/>
        </p:nvSpPr>
        <p:spPr>
          <a:xfrm>
            <a:off x="0" y="9096375"/>
            <a:ext cx="18288000" cy="238125"/>
          </a:xfrm>
          <a:custGeom>
            <a:avLst/>
            <a:gdLst/>
            <a:ahLst/>
            <a:cxnLst/>
            <a:rect l="l" t="t" r="r" b="b"/>
            <a:pathLst>
              <a:path w="20104100" h="262254">
                <a:moveTo>
                  <a:pt x="0" y="261772"/>
                </a:moveTo>
                <a:lnTo>
                  <a:pt x="20104099" y="261772"/>
                </a:lnTo>
                <a:lnTo>
                  <a:pt x="20104099" y="0"/>
                </a:lnTo>
                <a:lnTo>
                  <a:pt x="0" y="0"/>
                </a:lnTo>
                <a:lnTo>
                  <a:pt x="0" y="261772"/>
                </a:lnTo>
                <a:close/>
              </a:path>
            </a:pathLst>
          </a:custGeom>
          <a:solidFill>
            <a:srgbClr val="86BC25"/>
          </a:solidFill>
        </p:spPr>
        <p:txBody>
          <a:bodyPr wrap="square" lIns="0" tIns="0" rIns="0" bIns="0" rtlCol="0"/>
          <a:lstStyle/>
          <a:p>
            <a:endParaRPr sz="1489"/>
          </a:p>
        </p:txBody>
      </p:sp>
      <p:sp>
        <p:nvSpPr>
          <p:cNvPr id="7" name="Titelplatzhalter 6"/>
          <p:cNvSpPr>
            <a:spLocks noGrp="1"/>
          </p:cNvSpPr>
          <p:nvPr>
            <p:ph type="title"/>
          </p:nvPr>
        </p:nvSpPr>
        <p:spPr>
          <a:xfrm>
            <a:off x="1428750" y="590550"/>
            <a:ext cx="15430500" cy="71437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9" name="Textplatzhalter 8"/>
          <p:cNvSpPr>
            <a:spLocks noGrp="1"/>
          </p:cNvSpPr>
          <p:nvPr>
            <p:ph type="body" idx="1"/>
          </p:nvPr>
        </p:nvSpPr>
        <p:spPr>
          <a:xfrm>
            <a:off x="1428750" y="1905000"/>
            <a:ext cx="15430500" cy="66675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0" name="Fußzeilenplatzhalter 9"/>
          <p:cNvSpPr>
            <a:spLocks noGrp="1"/>
          </p:cNvSpPr>
          <p:nvPr>
            <p:ph type="ftr" sz="quarter" idx="3"/>
          </p:nvPr>
        </p:nvSpPr>
        <p:spPr>
          <a:xfrm>
            <a:off x="1428750" y="9715500"/>
            <a:ext cx="6667500" cy="1905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500">
                <a:solidFill>
                  <a:srgbClr val="868789"/>
                </a:solidFill>
              </a:defRPr>
            </a:lvl1pPr>
          </a:lstStyle>
          <a:p>
            <a:r>
              <a:rPr lang="de-DE" dirty="0" err="1" smtClean="0">
                <a:solidFill>
                  <a:srgbClr val="29363E"/>
                </a:solidFill>
              </a:rPr>
              <a:t>easyLogic</a:t>
            </a:r>
            <a:r>
              <a:rPr lang="de-DE" dirty="0" smtClean="0"/>
              <a:t> </a:t>
            </a:r>
            <a:r>
              <a:rPr lang="de-DE" dirty="0" err="1" smtClean="0"/>
              <a:t>Finance</a:t>
            </a:r>
            <a:r>
              <a:rPr lang="de-DE" dirty="0" smtClean="0"/>
              <a:t> Konzept</a:t>
            </a:r>
            <a:endParaRPr lang="de-DE" dirty="0"/>
          </a:p>
        </p:txBody>
      </p:sp>
      <p:sp>
        <p:nvSpPr>
          <p:cNvPr id="12" name="Foliennummernplatzhalter 11"/>
          <p:cNvSpPr>
            <a:spLocks noGrp="1"/>
          </p:cNvSpPr>
          <p:nvPr>
            <p:ph type="sldNum" sz="quarter" idx="4"/>
          </p:nvPr>
        </p:nvSpPr>
        <p:spPr>
          <a:xfrm>
            <a:off x="16687800" y="9715500"/>
            <a:ext cx="1524000" cy="19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ctr"/>
            <a:r>
              <a:rPr lang="de-DE" dirty="0" smtClean="0"/>
              <a:t>Folie </a:t>
            </a:r>
            <a:fld id="{BBA6EBB1-E6F9-4D78-9BDB-01776856D945}" type="slidenum">
              <a:rPr lang="de-DE" smtClean="0"/>
              <a:pPr algn="ctr"/>
              <a:t>‹Nr.›</a:t>
            </a:fld>
            <a:endParaRPr lang="de-DE" dirty="0"/>
          </a:p>
        </p:txBody>
      </p:sp>
      <p:pic>
        <p:nvPicPr>
          <p:cNvPr id="2" name="Grafik 1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54250" y="9572625"/>
            <a:ext cx="1905000" cy="440531"/>
          </a:xfrm>
          <a:prstGeom prst="rect">
            <a:avLst/>
          </a:prstGeom>
        </p:spPr>
      </p:pic>
      <p:sp>
        <p:nvSpPr>
          <p:cNvPr id="11" name="Foliennummernplatzhalter 11"/>
          <p:cNvSpPr txBox="1">
            <a:spLocks/>
          </p:cNvSpPr>
          <p:nvPr userDrawn="1"/>
        </p:nvSpPr>
        <p:spPr>
          <a:xfrm>
            <a:off x="8382000" y="9715500"/>
            <a:ext cx="1524000" cy="19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l" defTabSz="831738" rtl="0" eaLnBrk="1" latinLnBrk="0" hangingPunct="1"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15869" algn="l" defTabSz="831738" rtl="0" eaLnBrk="1" latinLnBrk="0" hangingPunct="1">
              <a:defRPr sz="163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31738" algn="l" defTabSz="831738" rtl="0" eaLnBrk="1" latinLnBrk="0" hangingPunct="1">
              <a:defRPr sz="163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47607" algn="l" defTabSz="831738" rtl="0" eaLnBrk="1" latinLnBrk="0" hangingPunct="1">
              <a:defRPr sz="163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63476" algn="l" defTabSz="831738" rtl="0" eaLnBrk="1" latinLnBrk="0" hangingPunct="1">
              <a:defRPr sz="163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9346" algn="l" defTabSz="831738" rtl="0" eaLnBrk="1" latinLnBrk="0" hangingPunct="1">
              <a:defRPr sz="163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95215" algn="l" defTabSz="831738" rtl="0" eaLnBrk="1" latinLnBrk="0" hangingPunct="1">
              <a:defRPr sz="163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11084" algn="l" defTabSz="831738" rtl="0" eaLnBrk="1" latinLnBrk="0" hangingPunct="1">
              <a:defRPr sz="163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26953" algn="l" defTabSz="831738" rtl="0" eaLnBrk="1" latinLnBrk="0" hangingPunct="1">
              <a:defRPr sz="163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C27A4997-93EA-4652-8421-20E13F4900BE}" type="datetime4">
              <a:rPr lang="de-DE" smtClean="0"/>
              <a:t>30. Dezember 2014</a:t>
            </a:fld>
            <a:endParaRPr lang="de-D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7" r:id="rId2"/>
    <p:sldLayoutId id="2147483662" r:id="rId3"/>
    <p:sldLayoutId id="2147483666" r:id="rId4"/>
    <p:sldLayoutId id="2147483663" r:id="rId5"/>
    <p:sldLayoutId id="2147483664" r:id="rId6"/>
    <p:sldLayoutId id="2147483668" r:id="rId7"/>
    <p:sldLayoutId id="2147483669" r:id="rId8"/>
  </p:sldLayoutIdLst>
  <p:timing>
    <p:tnLst>
      <p:par>
        <p:cTn id="1" dur="indefinite" restart="never" nodeType="tmRoot"/>
      </p:par>
    </p:tnLst>
  </p:timing>
  <p:hf hdr="0"/>
  <p:txStyles>
    <p:titleStyle>
      <a:lvl1pPr>
        <a:lnSpc>
          <a:spcPct val="120000"/>
        </a:lnSpc>
        <a:defRPr sz="4950">
          <a:solidFill>
            <a:srgbClr val="868789"/>
          </a:solidFill>
          <a:latin typeface="+mj-lt"/>
          <a:ea typeface="+mj-ea"/>
          <a:cs typeface="+mj-cs"/>
        </a:defRPr>
      </a:lvl1pPr>
    </p:titleStyle>
    <p:bodyStyle>
      <a:lvl1pPr marL="0" marR="0" indent="-360000" algn="l" defTabSz="914400" eaLnBrk="1" fontAlgn="auto" latinLnBrk="0" hangingPunct="1">
        <a:lnSpc>
          <a:spcPts val="4950"/>
        </a:lnSpc>
        <a:spcBef>
          <a:spcPts val="0"/>
        </a:spcBef>
        <a:spcAft>
          <a:spcPts val="0"/>
        </a:spcAft>
        <a:buClr>
          <a:srgbClr val="86BC25"/>
        </a:buClr>
        <a:buSzPct val="100000"/>
        <a:buFont typeface="Wingdings 3" panose="05040102010807070707" pitchFamily="18" charset="2"/>
        <a:buChar char="}"/>
        <a:tabLst/>
        <a:defRPr lang="de-DE" sz="3300" baseline="0" noProof="0" dirty="0" smtClean="0">
          <a:solidFill>
            <a:srgbClr val="29363E"/>
          </a:solidFill>
          <a:latin typeface="+mn-lt"/>
          <a:ea typeface="+mn-ea"/>
          <a:cs typeface="+mn-cs"/>
        </a:defRPr>
      </a:lvl1pPr>
      <a:lvl2pPr marL="1409700" marR="0" indent="-180000" defTabSz="914400" eaLnBrk="1" fontAlgn="auto" latinLnBrk="0" hangingPunct="1">
        <a:lnSpc>
          <a:spcPts val="4950"/>
        </a:lnSpc>
        <a:spcBef>
          <a:spcPts val="0"/>
        </a:spcBef>
        <a:spcAft>
          <a:spcPts val="0"/>
        </a:spcAft>
        <a:buClr>
          <a:srgbClr val="868789"/>
        </a:buClr>
        <a:buSzPct val="70000"/>
        <a:buFontTx/>
        <a:buBlip>
          <a:blip r:embed="rId11"/>
        </a:buBlip>
        <a:tabLst/>
        <a:defRPr sz="2970" baseline="0">
          <a:solidFill>
            <a:srgbClr val="29363E"/>
          </a:solidFill>
          <a:latin typeface="+mn-lt"/>
          <a:ea typeface="+mn-ea"/>
          <a:cs typeface="+mn-cs"/>
        </a:defRPr>
      </a:lvl2pPr>
      <a:lvl3pPr marL="1428750" indent="-180000">
        <a:lnSpc>
          <a:spcPts val="4950"/>
        </a:lnSpc>
        <a:buClr>
          <a:srgbClr val="868789"/>
        </a:buClr>
        <a:buFontTx/>
        <a:buBlip>
          <a:blip r:embed="rId11"/>
        </a:buBlip>
        <a:defRPr>
          <a:latin typeface="+mn-lt"/>
          <a:ea typeface="+mn-ea"/>
          <a:cs typeface="+mn-cs"/>
        </a:defRPr>
      </a:lvl3pPr>
      <a:lvl4pPr marL="1905000" indent="-180000">
        <a:lnSpc>
          <a:spcPts val="4950"/>
        </a:lnSpc>
        <a:buClr>
          <a:srgbClr val="868789"/>
        </a:buClr>
        <a:buFontTx/>
        <a:buBlip>
          <a:blip r:embed="rId11"/>
        </a:buBlip>
        <a:defRPr>
          <a:latin typeface="+mn-lt"/>
          <a:ea typeface="+mn-ea"/>
          <a:cs typeface="+mn-cs"/>
        </a:defRPr>
      </a:lvl4pPr>
      <a:lvl5pPr marL="2857500" indent="-180000">
        <a:lnSpc>
          <a:spcPts val="4950"/>
        </a:lnSpc>
        <a:buClr>
          <a:srgbClr val="868789"/>
        </a:buClr>
        <a:buFontTx/>
        <a:buBlip>
          <a:blip r:embed="rId11"/>
        </a:buBlip>
        <a:defRPr>
          <a:latin typeface="+mn-lt"/>
          <a:ea typeface="+mn-ea"/>
          <a:cs typeface="+mn-cs"/>
        </a:defRPr>
      </a:lvl5pPr>
      <a:lvl6pPr marL="2079346">
        <a:defRPr>
          <a:latin typeface="+mn-lt"/>
          <a:ea typeface="+mn-ea"/>
          <a:cs typeface="+mn-cs"/>
        </a:defRPr>
      </a:lvl6pPr>
      <a:lvl7pPr marL="2495215">
        <a:defRPr>
          <a:latin typeface="+mn-lt"/>
          <a:ea typeface="+mn-ea"/>
          <a:cs typeface="+mn-cs"/>
        </a:defRPr>
      </a:lvl7pPr>
      <a:lvl8pPr marL="2911084">
        <a:defRPr>
          <a:latin typeface="+mn-lt"/>
          <a:ea typeface="+mn-ea"/>
          <a:cs typeface="+mn-cs"/>
        </a:defRPr>
      </a:lvl8pPr>
      <a:lvl9pPr marL="3326953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15869">
        <a:defRPr>
          <a:latin typeface="+mn-lt"/>
          <a:ea typeface="+mn-ea"/>
          <a:cs typeface="+mn-cs"/>
        </a:defRPr>
      </a:lvl2pPr>
      <a:lvl3pPr marL="831738">
        <a:defRPr>
          <a:latin typeface="+mn-lt"/>
          <a:ea typeface="+mn-ea"/>
          <a:cs typeface="+mn-cs"/>
        </a:defRPr>
      </a:lvl3pPr>
      <a:lvl4pPr marL="1247607">
        <a:defRPr>
          <a:latin typeface="+mn-lt"/>
          <a:ea typeface="+mn-ea"/>
          <a:cs typeface="+mn-cs"/>
        </a:defRPr>
      </a:lvl4pPr>
      <a:lvl5pPr marL="1663476">
        <a:defRPr>
          <a:latin typeface="+mn-lt"/>
          <a:ea typeface="+mn-ea"/>
          <a:cs typeface="+mn-cs"/>
        </a:defRPr>
      </a:lvl5pPr>
      <a:lvl6pPr marL="2079346">
        <a:defRPr>
          <a:latin typeface="+mn-lt"/>
          <a:ea typeface="+mn-ea"/>
          <a:cs typeface="+mn-cs"/>
        </a:defRPr>
      </a:lvl6pPr>
      <a:lvl7pPr marL="2495215">
        <a:defRPr>
          <a:latin typeface="+mn-lt"/>
          <a:ea typeface="+mn-ea"/>
          <a:cs typeface="+mn-cs"/>
        </a:defRPr>
      </a:lvl7pPr>
      <a:lvl8pPr marL="2911084">
        <a:defRPr>
          <a:latin typeface="+mn-lt"/>
          <a:ea typeface="+mn-ea"/>
          <a:cs typeface="+mn-cs"/>
        </a:defRPr>
      </a:lvl8pPr>
      <a:lvl9pPr marL="3326953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5.png"/><Relationship Id="rId7" Type="http://schemas.microsoft.com/office/2007/relationships/hdphoto" Target="../media/hdphoto2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5" Type="http://schemas.openxmlformats.org/officeDocument/2006/relationships/image" Target="../media/image12.jpeg"/><Relationship Id="rId4" Type="http://schemas.openxmlformats.org/officeDocument/2006/relationships/image" Target="../media/image11.png"/><Relationship Id="rId9" Type="http://schemas.microsoft.com/office/2007/relationships/hdphoto" Target="../media/hdphoto3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5" Type="http://schemas.microsoft.com/office/2007/relationships/hdphoto" Target="../media/hdphoto2.wdp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pieren 5"/>
          <p:cNvGrpSpPr/>
          <p:nvPr/>
        </p:nvGrpSpPr>
        <p:grpSpPr>
          <a:xfrm>
            <a:off x="990600" y="0"/>
            <a:ext cx="16387844" cy="9260131"/>
            <a:chOff x="1219200" y="0"/>
            <a:chExt cx="16387844" cy="9260131"/>
          </a:xfrm>
        </p:grpSpPr>
        <p:pic>
          <p:nvPicPr>
            <p:cNvPr id="1027" name="Picture 3" descr="C:\Users\mle\Desktop\airplayit_app_ios_android.jpg"/>
            <p:cNvPicPr>
              <a:picLocks noChangeAspect="1" noChangeArrowheads="1"/>
            </p:cNvPicPr>
            <p:nvPr/>
          </p:nvPicPr>
          <p:blipFill rotWithShape="1">
            <a:blip r:embed="rId2">
              <a:clrChange>
                <a:clrFrom>
                  <a:srgbClr val="F4F4F4"/>
                </a:clrFrom>
                <a:clrTo>
                  <a:srgbClr val="F4F4F4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44"/>
            <a:stretch/>
          </p:blipFill>
          <p:spPr bwMode="auto">
            <a:xfrm>
              <a:off x="1219200" y="0"/>
              <a:ext cx="14330445" cy="89209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Rechteck 13"/>
            <p:cNvSpPr/>
            <p:nvPr/>
          </p:nvSpPr>
          <p:spPr>
            <a:xfrm>
              <a:off x="12268200" y="2781300"/>
              <a:ext cx="4989764" cy="622642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" name="Rechteck 8"/>
            <p:cNvSpPr/>
            <p:nvPr/>
          </p:nvSpPr>
          <p:spPr>
            <a:xfrm>
              <a:off x="5867400" y="6896100"/>
              <a:ext cx="7202236" cy="202023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" name="Rechteck 4"/>
            <p:cNvSpPr/>
            <p:nvPr/>
          </p:nvSpPr>
          <p:spPr>
            <a:xfrm>
              <a:off x="4653045" y="907896"/>
              <a:ext cx="6477000" cy="48006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0" name="Rechteck 9"/>
            <p:cNvSpPr/>
            <p:nvPr/>
          </p:nvSpPr>
          <p:spPr>
            <a:xfrm>
              <a:off x="1833645" y="3467100"/>
              <a:ext cx="2592000" cy="32766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2800"/>
            </a:p>
          </p:txBody>
        </p:sp>
        <p:pic>
          <p:nvPicPr>
            <p:cNvPr id="1029" name="Picture 5" descr="C:\Users\mle\Desktop\890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34645" y="3022533"/>
              <a:ext cx="7772399" cy="62375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Grafik 14"/>
            <p:cNvPicPr/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410863" y="2309231"/>
              <a:ext cx="7004415" cy="1767469"/>
            </a:xfrm>
            <a:prstGeom prst="rect">
              <a:avLst/>
            </a:prstGeom>
          </p:spPr>
        </p:pic>
        <p:sp>
          <p:nvSpPr>
            <p:cNvPr id="16" name="Rechteck 15"/>
            <p:cNvSpPr/>
            <p:nvPr/>
          </p:nvSpPr>
          <p:spPr>
            <a:xfrm>
              <a:off x="11176937" y="3900854"/>
              <a:ext cx="5181599" cy="29718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1" name="Titel 1"/>
            <p:cNvSpPr txBox="1">
              <a:spLocks/>
            </p:cNvSpPr>
            <p:nvPr/>
          </p:nvSpPr>
          <p:spPr>
            <a:xfrm>
              <a:off x="1986045" y="3874294"/>
              <a:ext cx="2265556" cy="2412206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>
                <a:lnSpc>
                  <a:spcPct val="120000"/>
                </a:lnSpc>
                <a:defRPr sz="4950">
                  <a:solidFill>
                    <a:srgbClr val="868789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 defTabSz="914400"/>
              <a:r>
                <a:rPr lang="de-DE" sz="3200" b="1" kern="0" dirty="0" smtClean="0">
                  <a:solidFill>
                    <a:srgbClr val="86BC25"/>
                  </a:solidFill>
                </a:rPr>
                <a:t>Einfach, </a:t>
              </a:r>
            </a:p>
            <a:p>
              <a:pPr algn="ctr" defTabSz="914400"/>
              <a:r>
                <a:rPr lang="de-DE" sz="3200" b="1" kern="0" dirty="0" smtClean="0">
                  <a:solidFill>
                    <a:srgbClr val="29363E"/>
                  </a:solidFill>
                </a:rPr>
                <a:t>Sicher, </a:t>
              </a:r>
            </a:p>
            <a:p>
              <a:pPr algn="ctr" defTabSz="914400"/>
              <a:r>
                <a:rPr lang="de-DE" sz="3200" b="1" kern="0" dirty="0" smtClean="0">
                  <a:solidFill>
                    <a:srgbClr val="29363E"/>
                  </a:solidFill>
                </a:rPr>
                <a:t>Effizient</a:t>
              </a:r>
            </a:p>
          </p:txBody>
        </p:sp>
        <p:pic>
          <p:nvPicPr>
            <p:cNvPr id="21" name="Grafik 20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1185545" y="3900854"/>
              <a:ext cx="5172991" cy="284284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3005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algn="ctr"/>
            <a:r>
              <a:rPr lang="de-DE" smtClean="0"/>
              <a:t>Folie </a:t>
            </a:r>
            <a:fld id="{BBA6EBB1-E6F9-4D78-9BDB-01776856D945}" type="slidenum">
              <a:rPr lang="de-DE" smtClean="0"/>
              <a:pPr algn="ctr"/>
              <a:t>2</a:t>
            </a:fld>
            <a:endParaRPr lang="de-DE" dirty="0"/>
          </a:p>
        </p:txBody>
      </p:sp>
      <p:sp>
        <p:nvSpPr>
          <p:cNvPr id="7" name="Fußzeilenplatzhalter 6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de-DE" dirty="0" err="1" smtClean="0">
                <a:solidFill>
                  <a:srgbClr val="29363E"/>
                </a:solidFill>
              </a:rPr>
              <a:t>easyLogic</a:t>
            </a:r>
            <a:r>
              <a:rPr lang="de-DE" dirty="0" smtClean="0"/>
              <a:t> </a:t>
            </a:r>
            <a:r>
              <a:rPr lang="de-DE" dirty="0" err="1" smtClean="0"/>
              <a:t>Finance</a:t>
            </a:r>
            <a:r>
              <a:rPr lang="de-DE" dirty="0" smtClean="0"/>
              <a:t> Konzept</a:t>
            </a:r>
            <a:endParaRPr lang="de-DE" dirty="0"/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945996" y="571500"/>
            <a:ext cx="15430500" cy="714375"/>
          </a:xfrm>
        </p:spPr>
        <p:txBody>
          <a:bodyPr>
            <a:normAutofit fontScale="90000"/>
          </a:bodyPr>
          <a:lstStyle/>
          <a:p>
            <a:pPr algn="l"/>
            <a:r>
              <a:rPr lang="de-DE" dirty="0" smtClean="0">
                <a:solidFill>
                  <a:srgbClr val="868789"/>
                </a:solidFill>
              </a:rPr>
              <a:t>     </a:t>
            </a:r>
            <a:r>
              <a:rPr lang="de-DE" dirty="0" smtClean="0">
                <a:solidFill>
                  <a:srgbClr val="29363E"/>
                </a:solidFill>
              </a:rPr>
              <a:t>Bedarf – Was muss eLF für Kunden erfüllen</a:t>
            </a:r>
            <a:endParaRPr lang="de-DE" dirty="0">
              <a:solidFill>
                <a:srgbClr val="29363E"/>
              </a:solidFill>
            </a:endParaRPr>
          </a:p>
        </p:txBody>
      </p:sp>
      <p:pic>
        <p:nvPicPr>
          <p:cNvPr id="13" name="Picture 2" descr="C:\Users\mle\Desktop\eLF Logo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590"/>
          <a:stretch/>
        </p:blipFill>
        <p:spPr bwMode="auto">
          <a:xfrm>
            <a:off x="1143000" y="495300"/>
            <a:ext cx="841011" cy="907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Rechteck 27"/>
          <p:cNvSpPr/>
          <p:nvPr/>
        </p:nvSpPr>
        <p:spPr>
          <a:xfrm>
            <a:off x="1981200" y="3023625"/>
            <a:ext cx="9237306" cy="594000"/>
          </a:xfrm>
          <a:prstGeom prst="rect">
            <a:avLst/>
          </a:prstGeom>
          <a:noFill/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150000"/>
              </a:lnSpc>
              <a:defRPr/>
            </a:pPr>
            <a:r>
              <a:rPr lang="de-DE" sz="1800" dirty="0">
                <a:solidFill>
                  <a:schemeClr val="tx1"/>
                </a:solidFill>
              </a:rPr>
              <a:t>Rechnungsmanagement </a:t>
            </a:r>
            <a:r>
              <a:rPr lang="de-DE" sz="1800" dirty="0" smtClean="0">
                <a:solidFill>
                  <a:schemeClr val="tx1"/>
                </a:solidFill>
              </a:rPr>
              <a:t>übersichtlich, einfach </a:t>
            </a:r>
            <a:r>
              <a:rPr lang="de-DE" sz="1800" dirty="0">
                <a:solidFill>
                  <a:schemeClr val="tx1"/>
                </a:solidFill>
              </a:rPr>
              <a:t>und transparent</a:t>
            </a:r>
          </a:p>
        </p:txBody>
      </p:sp>
      <p:sp>
        <p:nvSpPr>
          <p:cNvPr id="29" name="Rechteck 28"/>
          <p:cNvSpPr/>
          <p:nvPr/>
        </p:nvSpPr>
        <p:spPr>
          <a:xfrm>
            <a:off x="1981200" y="3981156"/>
            <a:ext cx="9237306" cy="594000"/>
          </a:xfrm>
          <a:prstGeom prst="rect">
            <a:avLst/>
          </a:prstGeom>
          <a:noFill/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150000"/>
              </a:lnSpc>
              <a:defRPr/>
            </a:pPr>
            <a:r>
              <a:rPr lang="de-DE" sz="1800" dirty="0">
                <a:solidFill>
                  <a:schemeClr val="tx1"/>
                </a:solidFill>
              </a:rPr>
              <a:t>Richtigkeit ohne umfassende Buchhaltungskenntnisse</a:t>
            </a:r>
          </a:p>
        </p:txBody>
      </p:sp>
      <p:sp>
        <p:nvSpPr>
          <p:cNvPr id="30" name="Rechteck 29"/>
          <p:cNvSpPr/>
          <p:nvPr/>
        </p:nvSpPr>
        <p:spPr>
          <a:xfrm>
            <a:off x="1981200" y="4938687"/>
            <a:ext cx="9237306" cy="594000"/>
          </a:xfrm>
          <a:prstGeom prst="rect">
            <a:avLst/>
          </a:prstGeom>
          <a:noFill/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150000"/>
              </a:lnSpc>
              <a:defRPr/>
            </a:pPr>
            <a:r>
              <a:rPr lang="de-DE" sz="1800" dirty="0">
                <a:solidFill>
                  <a:schemeClr val="tx1"/>
                </a:solidFill>
              </a:rPr>
              <a:t>Intuitive </a:t>
            </a:r>
            <a:r>
              <a:rPr lang="de-DE" sz="1800" dirty="0" smtClean="0">
                <a:solidFill>
                  <a:schemeClr val="tx1"/>
                </a:solidFill>
              </a:rPr>
              <a:t>Bedienung</a:t>
            </a:r>
            <a:endParaRPr lang="de-DE" sz="1800" dirty="0">
              <a:solidFill>
                <a:schemeClr val="tx1"/>
              </a:solidFill>
            </a:endParaRPr>
          </a:p>
        </p:txBody>
      </p:sp>
      <p:sp>
        <p:nvSpPr>
          <p:cNvPr id="31" name="Rechteck 30"/>
          <p:cNvSpPr/>
          <p:nvPr/>
        </p:nvSpPr>
        <p:spPr>
          <a:xfrm>
            <a:off x="1981200" y="5878020"/>
            <a:ext cx="9237306" cy="594000"/>
          </a:xfrm>
          <a:prstGeom prst="rect">
            <a:avLst/>
          </a:prstGeom>
          <a:noFill/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150000"/>
              </a:lnSpc>
            </a:pPr>
            <a:r>
              <a:rPr lang="de-DE" sz="1800" dirty="0">
                <a:solidFill>
                  <a:schemeClr val="tx1"/>
                </a:solidFill>
              </a:rPr>
              <a:t>Export der Daten an DATEV, etc.</a:t>
            </a:r>
          </a:p>
        </p:txBody>
      </p:sp>
      <p:sp>
        <p:nvSpPr>
          <p:cNvPr id="32" name="Rechteck 31"/>
          <p:cNvSpPr/>
          <p:nvPr/>
        </p:nvSpPr>
        <p:spPr>
          <a:xfrm>
            <a:off x="1981200" y="2095500"/>
            <a:ext cx="9237306" cy="594000"/>
          </a:xfrm>
          <a:prstGeom prst="rect">
            <a:avLst/>
          </a:prstGeom>
          <a:noFill/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150000"/>
              </a:lnSpc>
            </a:pPr>
            <a:r>
              <a:rPr lang="de-DE" sz="1800" dirty="0">
                <a:solidFill>
                  <a:schemeClr val="tx1"/>
                </a:solidFill>
              </a:rPr>
              <a:t>Kennzahlen, Umsätze, Liquidität auf einen Blick</a:t>
            </a:r>
          </a:p>
        </p:txBody>
      </p:sp>
      <p:pic>
        <p:nvPicPr>
          <p:cNvPr id="33" name="Grafik 32"/>
          <p:cNvPicPr>
            <a:picLocks noChangeAspect="1"/>
          </p:cNvPicPr>
          <p:nvPr/>
        </p:nvPicPr>
        <p:blipFill rotWithShape="1"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140" t="7787" r="9092" b="8767"/>
          <a:stretch/>
        </p:blipFill>
        <p:spPr>
          <a:xfrm>
            <a:off x="6332046" y="2574266"/>
            <a:ext cx="535614" cy="540000"/>
          </a:xfrm>
          <a:prstGeom prst="rect">
            <a:avLst/>
          </a:prstGeom>
        </p:spPr>
      </p:pic>
      <p:pic>
        <p:nvPicPr>
          <p:cNvPr id="34" name="Grafik 33"/>
          <p:cNvPicPr>
            <a:picLocks noChangeAspect="1"/>
          </p:cNvPicPr>
          <p:nvPr/>
        </p:nvPicPr>
        <p:blipFill rotWithShape="1"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140" t="7787" r="9092" b="8767"/>
          <a:stretch/>
        </p:blipFill>
        <p:spPr>
          <a:xfrm>
            <a:off x="6332046" y="3544832"/>
            <a:ext cx="535614" cy="540000"/>
          </a:xfrm>
          <a:prstGeom prst="rect">
            <a:avLst/>
          </a:prstGeom>
        </p:spPr>
      </p:pic>
      <p:pic>
        <p:nvPicPr>
          <p:cNvPr id="35" name="Grafik 34"/>
          <p:cNvPicPr>
            <a:picLocks noChangeAspect="1"/>
          </p:cNvPicPr>
          <p:nvPr/>
        </p:nvPicPr>
        <p:blipFill rotWithShape="1"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140" t="7787" r="9092" b="8767"/>
          <a:stretch/>
        </p:blipFill>
        <p:spPr>
          <a:xfrm>
            <a:off x="6332046" y="4512488"/>
            <a:ext cx="535614" cy="540000"/>
          </a:xfrm>
          <a:prstGeom prst="rect">
            <a:avLst/>
          </a:prstGeom>
        </p:spPr>
      </p:pic>
      <p:pic>
        <p:nvPicPr>
          <p:cNvPr id="36" name="Grafik 35"/>
          <p:cNvPicPr>
            <a:picLocks noChangeAspect="1"/>
          </p:cNvPicPr>
          <p:nvPr/>
        </p:nvPicPr>
        <p:blipFill rotWithShape="1"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140" t="7787" r="9092" b="8767"/>
          <a:stretch/>
        </p:blipFill>
        <p:spPr>
          <a:xfrm>
            <a:off x="6332046" y="5419620"/>
            <a:ext cx="535614" cy="540000"/>
          </a:xfrm>
          <a:prstGeom prst="rect">
            <a:avLst/>
          </a:prstGeom>
        </p:spPr>
      </p:pic>
      <p:sp>
        <p:nvSpPr>
          <p:cNvPr id="37" name="Rechteck 36"/>
          <p:cNvSpPr/>
          <p:nvPr/>
        </p:nvSpPr>
        <p:spPr>
          <a:xfrm>
            <a:off x="1981200" y="6835551"/>
            <a:ext cx="9237306" cy="594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50000"/>
              </a:lnSpc>
            </a:pPr>
            <a:r>
              <a:rPr lang="de-DE" sz="2400" dirty="0" smtClean="0">
                <a:solidFill>
                  <a:schemeClr val="tx1"/>
                </a:solidFill>
              </a:rPr>
              <a:t>eLF 3.0</a:t>
            </a:r>
            <a:endParaRPr lang="de-DE" sz="2400" dirty="0">
              <a:solidFill>
                <a:schemeClr val="tx1"/>
              </a:solidFill>
            </a:endParaRPr>
          </a:p>
        </p:txBody>
      </p:sp>
      <p:pic>
        <p:nvPicPr>
          <p:cNvPr id="38" name="Grafik 3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2853" y="6334020"/>
            <a:ext cx="594000" cy="59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806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algn="ctr"/>
            <a:r>
              <a:rPr lang="de-DE" smtClean="0"/>
              <a:t>Folie </a:t>
            </a:r>
            <a:fld id="{BBA6EBB1-E6F9-4D78-9BDB-01776856D945}" type="slidenum">
              <a:rPr lang="de-DE" smtClean="0"/>
              <a:pPr algn="ctr"/>
              <a:t>3</a:t>
            </a:fld>
            <a:endParaRPr lang="de-DE" dirty="0"/>
          </a:p>
        </p:txBody>
      </p:sp>
      <p:sp>
        <p:nvSpPr>
          <p:cNvPr id="7" name="Fußzeilenplatzhalter 6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de-DE" dirty="0" err="1" smtClean="0">
                <a:solidFill>
                  <a:srgbClr val="29363E"/>
                </a:solidFill>
              </a:rPr>
              <a:t>easyLogic</a:t>
            </a:r>
            <a:r>
              <a:rPr lang="de-DE" dirty="0" smtClean="0"/>
              <a:t> </a:t>
            </a:r>
            <a:r>
              <a:rPr lang="de-DE" dirty="0" err="1" smtClean="0"/>
              <a:t>Finance</a:t>
            </a:r>
            <a:r>
              <a:rPr lang="de-DE" dirty="0" smtClean="0"/>
              <a:t> Konzept</a:t>
            </a:r>
            <a:endParaRPr lang="de-DE" dirty="0"/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945996" y="571500"/>
            <a:ext cx="15430500" cy="714375"/>
          </a:xfrm>
        </p:spPr>
        <p:txBody>
          <a:bodyPr>
            <a:normAutofit fontScale="90000"/>
          </a:bodyPr>
          <a:lstStyle/>
          <a:p>
            <a:pPr algn="l"/>
            <a:r>
              <a:rPr lang="de-DE" dirty="0" smtClean="0">
                <a:solidFill>
                  <a:srgbClr val="868789"/>
                </a:solidFill>
              </a:rPr>
              <a:t>     </a:t>
            </a:r>
            <a:r>
              <a:rPr lang="de-DE" dirty="0" smtClean="0">
                <a:solidFill>
                  <a:srgbClr val="29363E"/>
                </a:solidFill>
              </a:rPr>
              <a:t>Bedarf</a:t>
            </a:r>
            <a:endParaRPr lang="de-DE" dirty="0">
              <a:solidFill>
                <a:srgbClr val="29363E"/>
              </a:solidFill>
            </a:endParaRPr>
          </a:p>
        </p:txBody>
      </p:sp>
      <p:pic>
        <p:nvPicPr>
          <p:cNvPr id="13" name="Picture 2" descr="C:\Users\mle\Desktop\eLF Logo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590"/>
          <a:stretch/>
        </p:blipFill>
        <p:spPr bwMode="auto">
          <a:xfrm>
            <a:off x="1143000" y="495300"/>
            <a:ext cx="841011" cy="907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7" name="Gruppieren 16"/>
          <p:cNvGrpSpPr/>
          <p:nvPr/>
        </p:nvGrpSpPr>
        <p:grpSpPr>
          <a:xfrm>
            <a:off x="2917135" y="1562100"/>
            <a:ext cx="10006441" cy="6170110"/>
            <a:chOff x="2917135" y="1562100"/>
            <a:chExt cx="10006441" cy="6170110"/>
          </a:xfrm>
        </p:grpSpPr>
        <p:graphicFrame>
          <p:nvGraphicFramePr>
            <p:cNvPr id="18" name="Diagramm 17"/>
            <p:cNvGraphicFramePr/>
            <p:nvPr>
              <p:extLst>
                <p:ext uri="{D42A27DB-BD31-4B8C-83A1-F6EECF244321}">
                  <p14:modId xmlns:p14="http://schemas.microsoft.com/office/powerpoint/2010/main" val="1348956151"/>
                </p:ext>
              </p:extLst>
            </p:nvPr>
          </p:nvGraphicFramePr>
          <p:xfrm>
            <a:off x="4495800" y="1562100"/>
            <a:ext cx="7543800" cy="497840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sp>
          <p:nvSpPr>
            <p:cNvPr id="19" name="Pfeil nach unten 18"/>
            <p:cNvSpPr/>
            <p:nvPr/>
          </p:nvSpPr>
          <p:spPr>
            <a:xfrm>
              <a:off x="7908925" y="6398260"/>
              <a:ext cx="777875" cy="497840"/>
            </a:xfrm>
            <a:prstGeom prst="downArrow">
              <a:avLst/>
            </a:prstGeom>
            <a:solidFill>
              <a:srgbClr val="CBDAB5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0" name="Textfeld 19"/>
            <p:cNvSpPr txBox="1"/>
            <p:nvPr/>
          </p:nvSpPr>
          <p:spPr>
            <a:xfrm>
              <a:off x="7078662" y="7048500"/>
              <a:ext cx="24384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2800" dirty="0"/>
                <a:t>BWA</a:t>
              </a:r>
              <a:r>
                <a:rPr lang="de-DE" sz="2800" dirty="0" smtClean="0"/>
                <a:t> / Bilanz</a:t>
              </a:r>
              <a:endParaRPr lang="de-DE" sz="2800" dirty="0"/>
            </a:p>
          </p:txBody>
        </p:sp>
        <p:sp>
          <p:nvSpPr>
            <p:cNvPr id="21" name="Pfeil nach unten 20"/>
            <p:cNvSpPr/>
            <p:nvPr/>
          </p:nvSpPr>
          <p:spPr>
            <a:xfrm rot="5400000">
              <a:off x="10495281" y="5456240"/>
              <a:ext cx="866456" cy="1155382"/>
            </a:xfrm>
            <a:prstGeom prst="downArrow">
              <a:avLst/>
            </a:prstGeom>
            <a:solidFill>
              <a:srgbClr val="CBDAB5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2" name="Pfeil nach unten 21"/>
            <p:cNvSpPr/>
            <p:nvPr/>
          </p:nvSpPr>
          <p:spPr>
            <a:xfrm rot="5400000">
              <a:off x="5233988" y="5458245"/>
              <a:ext cx="866456" cy="1155382"/>
            </a:xfrm>
            <a:prstGeom prst="downArrow">
              <a:avLst/>
            </a:prstGeom>
            <a:solidFill>
              <a:srgbClr val="CBDAB5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3" name="Textfeld 22"/>
            <p:cNvSpPr txBox="1"/>
            <p:nvPr/>
          </p:nvSpPr>
          <p:spPr>
            <a:xfrm>
              <a:off x="2917135" y="5803098"/>
              <a:ext cx="217239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2400" dirty="0" smtClean="0"/>
                <a:t>Steuerberater</a:t>
              </a:r>
              <a:endParaRPr lang="de-DE" sz="2400" dirty="0"/>
            </a:p>
          </p:txBody>
        </p:sp>
        <p:sp>
          <p:nvSpPr>
            <p:cNvPr id="24" name="Textfeld 23"/>
            <p:cNvSpPr txBox="1"/>
            <p:nvPr/>
          </p:nvSpPr>
          <p:spPr>
            <a:xfrm>
              <a:off x="11506200" y="5803098"/>
              <a:ext cx="141737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2400" dirty="0" smtClean="0"/>
                <a:t>Banking</a:t>
              </a:r>
              <a:endParaRPr lang="de-DE" sz="2400" dirty="0"/>
            </a:p>
          </p:txBody>
        </p:sp>
        <p:sp>
          <p:nvSpPr>
            <p:cNvPr id="25" name="Nach oben gekrümmter Pfeil 24"/>
            <p:cNvSpPr/>
            <p:nvPr/>
          </p:nvSpPr>
          <p:spPr>
            <a:xfrm rot="1346959">
              <a:off x="3514090" y="6894010"/>
              <a:ext cx="3150869" cy="838200"/>
            </a:xfrm>
            <a:prstGeom prst="curvedUpArrow">
              <a:avLst>
                <a:gd name="adj1" fmla="val 7861"/>
                <a:gd name="adj2" fmla="val 71659"/>
                <a:gd name="adj3" fmla="val 25000"/>
              </a:avLst>
            </a:prstGeom>
            <a:solidFill>
              <a:srgbClr val="CBDAB5"/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26" name="Textfeld 25"/>
            <p:cNvSpPr txBox="1"/>
            <p:nvPr/>
          </p:nvSpPr>
          <p:spPr>
            <a:xfrm>
              <a:off x="4213933" y="6876369"/>
              <a:ext cx="2807179" cy="34426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/>
                <a:t>b</a:t>
              </a:r>
              <a:r>
                <a:rPr lang="de-DE" dirty="0" smtClean="0"/>
                <a:t>eleglose Kommunikation</a:t>
              </a:r>
              <a:endParaRPr lang="de-DE" dirty="0"/>
            </a:p>
          </p:txBody>
        </p:sp>
      </p:grpSp>
      <p:sp>
        <p:nvSpPr>
          <p:cNvPr id="2" name="Textfeld 1"/>
          <p:cNvSpPr txBox="1"/>
          <p:nvPr/>
        </p:nvSpPr>
        <p:spPr>
          <a:xfrm>
            <a:off x="10668000" y="1943100"/>
            <a:ext cx="3666388" cy="8481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ARG: Ausgangsrechnung</a:t>
            </a:r>
          </a:p>
          <a:p>
            <a:r>
              <a:rPr lang="de-DE" dirty="0" smtClean="0"/>
              <a:t>ERG: Eingangsrechnung</a:t>
            </a:r>
          </a:p>
          <a:p>
            <a:r>
              <a:rPr lang="de-DE" dirty="0" err="1" smtClean="0"/>
              <a:t>Zykl</a:t>
            </a:r>
            <a:r>
              <a:rPr lang="de-DE" dirty="0" smtClean="0"/>
              <a:t>. OP: Zyklischer offener Posten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38486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algn="ctr"/>
            <a:r>
              <a:rPr lang="de-DE" smtClean="0"/>
              <a:t>Folie </a:t>
            </a:r>
            <a:fld id="{BBA6EBB1-E6F9-4D78-9BDB-01776856D945}" type="slidenum">
              <a:rPr lang="de-DE" smtClean="0"/>
              <a:pPr algn="ctr"/>
              <a:t>4</a:t>
            </a:fld>
            <a:endParaRPr lang="de-DE" dirty="0"/>
          </a:p>
        </p:txBody>
      </p:sp>
      <p:sp>
        <p:nvSpPr>
          <p:cNvPr id="7" name="Fußzeilenplatzhalter 6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de-DE" dirty="0" err="1" smtClean="0">
                <a:solidFill>
                  <a:srgbClr val="29363E"/>
                </a:solidFill>
              </a:rPr>
              <a:t>easyLogic</a:t>
            </a:r>
            <a:r>
              <a:rPr lang="de-DE" dirty="0" smtClean="0"/>
              <a:t> </a:t>
            </a:r>
            <a:r>
              <a:rPr lang="de-DE" dirty="0" err="1" smtClean="0"/>
              <a:t>Finance</a:t>
            </a:r>
            <a:r>
              <a:rPr lang="de-DE" dirty="0" smtClean="0"/>
              <a:t> Konzept</a:t>
            </a:r>
            <a:endParaRPr lang="de-DE" dirty="0"/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945996" y="571500"/>
            <a:ext cx="15430500" cy="714375"/>
          </a:xfrm>
        </p:spPr>
        <p:txBody>
          <a:bodyPr>
            <a:normAutofit fontScale="90000"/>
          </a:bodyPr>
          <a:lstStyle/>
          <a:p>
            <a:pPr algn="l"/>
            <a:r>
              <a:rPr lang="de-DE" dirty="0" smtClean="0">
                <a:solidFill>
                  <a:srgbClr val="868789"/>
                </a:solidFill>
              </a:rPr>
              <a:t>     </a:t>
            </a:r>
            <a:r>
              <a:rPr lang="de-DE" dirty="0" smtClean="0">
                <a:solidFill>
                  <a:srgbClr val="29363E"/>
                </a:solidFill>
              </a:rPr>
              <a:t>Produkt – Was sind die Merkmale von eLF</a:t>
            </a:r>
            <a:endParaRPr lang="de-DE" dirty="0">
              <a:solidFill>
                <a:srgbClr val="29363E"/>
              </a:solidFill>
            </a:endParaRPr>
          </a:p>
        </p:txBody>
      </p:sp>
      <p:pic>
        <p:nvPicPr>
          <p:cNvPr id="13" name="Picture 2" descr="C:\Users\mle\Desktop\eLF Logo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590"/>
          <a:stretch/>
        </p:blipFill>
        <p:spPr bwMode="auto">
          <a:xfrm>
            <a:off x="1143000" y="495300"/>
            <a:ext cx="841011" cy="907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hteck 15"/>
          <p:cNvSpPr/>
          <p:nvPr/>
        </p:nvSpPr>
        <p:spPr>
          <a:xfrm>
            <a:off x="1981200" y="4006844"/>
            <a:ext cx="9237306" cy="594000"/>
          </a:xfrm>
          <a:prstGeom prst="rect">
            <a:avLst/>
          </a:prstGeom>
          <a:noFill/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150000"/>
              </a:lnSpc>
              <a:defRPr/>
            </a:pPr>
            <a:r>
              <a:rPr lang="de-DE" sz="1800" dirty="0">
                <a:solidFill>
                  <a:schemeClr val="tx1"/>
                </a:solidFill>
              </a:rPr>
              <a:t>Rechnungsmanagement</a:t>
            </a:r>
          </a:p>
        </p:txBody>
      </p:sp>
      <p:sp>
        <p:nvSpPr>
          <p:cNvPr id="27" name="Rechteck 26"/>
          <p:cNvSpPr/>
          <p:nvPr/>
        </p:nvSpPr>
        <p:spPr>
          <a:xfrm>
            <a:off x="1981200" y="4958871"/>
            <a:ext cx="9237306" cy="594000"/>
          </a:xfrm>
          <a:prstGeom prst="rect">
            <a:avLst/>
          </a:prstGeom>
          <a:noFill/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de-DE" sz="1800" dirty="0" smtClean="0">
                <a:solidFill>
                  <a:schemeClr val="tx1"/>
                </a:solidFill>
              </a:rPr>
              <a:t>STB-Kommunikation</a:t>
            </a:r>
            <a:endParaRPr lang="de-DE" sz="1800" dirty="0">
              <a:solidFill>
                <a:schemeClr val="tx1"/>
              </a:solidFill>
            </a:endParaRPr>
          </a:p>
        </p:txBody>
      </p:sp>
      <p:sp>
        <p:nvSpPr>
          <p:cNvPr id="28" name="Rechteck 27"/>
          <p:cNvSpPr/>
          <p:nvPr/>
        </p:nvSpPr>
        <p:spPr>
          <a:xfrm>
            <a:off x="1981200" y="5966100"/>
            <a:ext cx="9237306" cy="594000"/>
          </a:xfrm>
          <a:prstGeom prst="rect">
            <a:avLst/>
          </a:prstGeom>
          <a:noFill/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150000"/>
              </a:lnSpc>
            </a:pPr>
            <a:r>
              <a:rPr lang="de-DE" sz="1800" dirty="0" smtClean="0">
                <a:solidFill>
                  <a:schemeClr val="tx1"/>
                </a:solidFill>
              </a:rPr>
              <a:t>Banking / Kontenmanagement</a:t>
            </a:r>
            <a:endParaRPr lang="de-DE" sz="1800" dirty="0">
              <a:solidFill>
                <a:schemeClr val="tx1"/>
              </a:solidFill>
            </a:endParaRPr>
          </a:p>
        </p:txBody>
      </p:sp>
      <p:sp>
        <p:nvSpPr>
          <p:cNvPr id="29" name="Rechteck 28"/>
          <p:cNvSpPr/>
          <p:nvPr/>
        </p:nvSpPr>
        <p:spPr>
          <a:xfrm>
            <a:off x="1981200" y="6851596"/>
            <a:ext cx="9237306" cy="594000"/>
          </a:xfrm>
          <a:prstGeom prst="rect">
            <a:avLst/>
          </a:prstGeom>
          <a:noFill/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de-DE" sz="1800" dirty="0">
                <a:solidFill>
                  <a:schemeClr val="tx1"/>
                </a:solidFill>
              </a:rPr>
              <a:t>Stammdatenpflege</a:t>
            </a:r>
            <a:endParaRPr lang="de-DE" sz="18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0" name="Rechteck 29"/>
          <p:cNvSpPr/>
          <p:nvPr/>
        </p:nvSpPr>
        <p:spPr>
          <a:xfrm>
            <a:off x="1981200" y="3049313"/>
            <a:ext cx="9237306" cy="594000"/>
          </a:xfrm>
          <a:prstGeom prst="rect">
            <a:avLst/>
          </a:prstGeom>
          <a:noFill/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150000"/>
              </a:lnSpc>
            </a:pPr>
            <a:r>
              <a:rPr lang="de-DE" sz="1800" dirty="0" smtClean="0">
                <a:solidFill>
                  <a:schemeClr val="tx1"/>
                </a:solidFill>
              </a:rPr>
              <a:t>Liquiditätsplanung / Planzahlen (Soll-Ist)</a:t>
            </a:r>
            <a:endParaRPr lang="de-DE" sz="1800" dirty="0">
              <a:solidFill>
                <a:schemeClr val="tx1"/>
              </a:solidFill>
            </a:endParaRPr>
          </a:p>
        </p:txBody>
      </p:sp>
      <p:pic>
        <p:nvPicPr>
          <p:cNvPr id="31" name="Grafik 30"/>
          <p:cNvPicPr>
            <a:picLocks noChangeAspect="1"/>
          </p:cNvPicPr>
          <p:nvPr/>
        </p:nvPicPr>
        <p:blipFill rotWithShape="1"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140" t="7787" r="9092" b="8767"/>
          <a:stretch/>
        </p:blipFill>
        <p:spPr>
          <a:xfrm>
            <a:off x="6332046" y="3569397"/>
            <a:ext cx="535614" cy="540000"/>
          </a:xfrm>
          <a:prstGeom prst="rect">
            <a:avLst/>
          </a:prstGeom>
        </p:spPr>
      </p:pic>
      <p:pic>
        <p:nvPicPr>
          <p:cNvPr id="32" name="Grafik 31"/>
          <p:cNvPicPr>
            <a:picLocks noChangeAspect="1"/>
          </p:cNvPicPr>
          <p:nvPr/>
        </p:nvPicPr>
        <p:blipFill rotWithShape="1"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140" t="7787" r="9092" b="8767"/>
          <a:stretch/>
        </p:blipFill>
        <p:spPr>
          <a:xfrm>
            <a:off x="6332046" y="4517513"/>
            <a:ext cx="535614" cy="540000"/>
          </a:xfrm>
          <a:prstGeom prst="rect">
            <a:avLst/>
          </a:prstGeom>
        </p:spPr>
      </p:pic>
      <p:pic>
        <p:nvPicPr>
          <p:cNvPr id="33" name="Grafik 32"/>
          <p:cNvPicPr>
            <a:picLocks noChangeAspect="1"/>
          </p:cNvPicPr>
          <p:nvPr/>
        </p:nvPicPr>
        <p:blipFill rotWithShape="1"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140" t="7787" r="9092" b="8767"/>
          <a:stretch/>
        </p:blipFill>
        <p:spPr>
          <a:xfrm>
            <a:off x="6332046" y="5486704"/>
            <a:ext cx="535614" cy="540000"/>
          </a:xfrm>
          <a:prstGeom prst="rect">
            <a:avLst/>
          </a:prstGeom>
        </p:spPr>
      </p:pic>
      <p:pic>
        <p:nvPicPr>
          <p:cNvPr id="34" name="Grafik 33"/>
          <p:cNvPicPr>
            <a:picLocks noChangeAspect="1"/>
          </p:cNvPicPr>
          <p:nvPr/>
        </p:nvPicPr>
        <p:blipFill rotWithShape="1"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140" t="7787" r="9092" b="8767"/>
          <a:stretch/>
        </p:blipFill>
        <p:spPr>
          <a:xfrm>
            <a:off x="6332046" y="6457499"/>
            <a:ext cx="535614" cy="540000"/>
          </a:xfrm>
          <a:prstGeom prst="rect">
            <a:avLst/>
          </a:prstGeom>
        </p:spPr>
      </p:pic>
      <p:sp>
        <p:nvSpPr>
          <p:cNvPr id="35" name="Rechteck 34"/>
          <p:cNvSpPr/>
          <p:nvPr/>
        </p:nvSpPr>
        <p:spPr>
          <a:xfrm>
            <a:off x="1981200" y="2095500"/>
            <a:ext cx="9237306" cy="594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de-DE" sz="1800" dirty="0">
                <a:solidFill>
                  <a:schemeClr val="tx1"/>
                </a:solidFill>
              </a:rPr>
              <a:t>Cockpit zur Übersicht</a:t>
            </a:r>
          </a:p>
        </p:txBody>
      </p:sp>
      <p:sp>
        <p:nvSpPr>
          <p:cNvPr id="36" name="Rechteck 35"/>
          <p:cNvSpPr/>
          <p:nvPr/>
        </p:nvSpPr>
        <p:spPr>
          <a:xfrm>
            <a:off x="1981200" y="7765996"/>
            <a:ext cx="9237306" cy="594000"/>
          </a:xfrm>
          <a:prstGeom prst="rect">
            <a:avLst/>
          </a:prstGeom>
          <a:noFill/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de-DE" sz="1800" dirty="0" smtClean="0">
                <a:solidFill>
                  <a:schemeClr val="tx1"/>
                </a:solidFill>
              </a:rPr>
              <a:t>Mobiler Service „</a:t>
            </a:r>
            <a:r>
              <a:rPr lang="de-DE" sz="1800" dirty="0" err="1" smtClean="0">
                <a:solidFill>
                  <a:schemeClr val="tx1"/>
                </a:solidFill>
              </a:rPr>
              <a:t>To</a:t>
            </a:r>
            <a:r>
              <a:rPr lang="de-DE" sz="1800" dirty="0" smtClean="0">
                <a:solidFill>
                  <a:schemeClr val="tx1"/>
                </a:solidFill>
              </a:rPr>
              <a:t>-Go“</a:t>
            </a:r>
            <a:endParaRPr lang="de-DE" sz="18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7" name="Grafik 36"/>
          <p:cNvPicPr>
            <a:picLocks noChangeAspect="1"/>
          </p:cNvPicPr>
          <p:nvPr/>
        </p:nvPicPr>
        <p:blipFill rotWithShape="1"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140" t="7787" r="9092" b="8767"/>
          <a:stretch/>
        </p:blipFill>
        <p:spPr>
          <a:xfrm>
            <a:off x="6332046" y="2597548"/>
            <a:ext cx="535614" cy="540000"/>
          </a:xfrm>
          <a:prstGeom prst="rect">
            <a:avLst/>
          </a:prstGeom>
        </p:spPr>
      </p:pic>
      <p:pic>
        <p:nvPicPr>
          <p:cNvPr id="38" name="Grafik 37"/>
          <p:cNvPicPr>
            <a:picLocks noChangeAspect="1"/>
          </p:cNvPicPr>
          <p:nvPr/>
        </p:nvPicPr>
        <p:blipFill rotWithShape="1"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140" t="7787" r="9092" b="8767"/>
          <a:stretch/>
        </p:blipFill>
        <p:spPr>
          <a:xfrm>
            <a:off x="6332046" y="7356962"/>
            <a:ext cx="535614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876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platzhalter 5"/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806" b="16806"/>
          <a:stretch>
            <a:fillRect/>
          </a:stretch>
        </p:blipFill>
        <p:spPr/>
      </p:pic>
      <p:sp>
        <p:nvSpPr>
          <p:cNvPr id="3" name="Fußzeilenplatzhalter 2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de-DE" dirty="0" err="1" smtClean="0">
                <a:solidFill>
                  <a:srgbClr val="29363E"/>
                </a:solidFill>
              </a:rPr>
              <a:t>easyLogic</a:t>
            </a:r>
            <a:r>
              <a:rPr lang="de-DE" dirty="0" smtClean="0">
                <a:solidFill>
                  <a:srgbClr val="29363E"/>
                </a:solidFill>
              </a:rPr>
              <a:t> </a:t>
            </a:r>
            <a:r>
              <a:rPr lang="de-DE" dirty="0" err="1" smtClean="0"/>
              <a:t>Finance</a:t>
            </a:r>
            <a:r>
              <a:rPr lang="de-DE" dirty="0" smtClean="0"/>
              <a:t> Konzept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algn="ctr"/>
            <a:r>
              <a:rPr lang="de-DE" smtClean="0"/>
              <a:t>Folie </a:t>
            </a:r>
            <a:fld id="{BBA6EBB1-E6F9-4D78-9BDB-01776856D945}" type="slidenum">
              <a:rPr lang="de-DE" smtClean="0"/>
              <a:pPr algn="ctr"/>
              <a:t>5</a:t>
            </a:fld>
            <a:endParaRPr lang="de-DE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	  </a:t>
            </a:r>
            <a:r>
              <a:rPr lang="de-DE" dirty="0" smtClean="0">
                <a:solidFill>
                  <a:srgbClr val="29363E"/>
                </a:solidFill>
              </a:rPr>
              <a:t>eLF Cockpit, </a:t>
            </a:r>
            <a:r>
              <a:rPr lang="de-DE" sz="4000" dirty="0" smtClean="0">
                <a:solidFill>
                  <a:srgbClr val="868789"/>
                </a:solidFill>
              </a:rPr>
              <a:t>für die schnelle Übersicht</a:t>
            </a:r>
            <a:endParaRPr lang="de-DE" sz="4000" dirty="0">
              <a:solidFill>
                <a:srgbClr val="868789"/>
              </a:solidFill>
            </a:endParaRPr>
          </a:p>
        </p:txBody>
      </p:sp>
      <p:pic>
        <p:nvPicPr>
          <p:cNvPr id="7" name="Picture 2" descr="C:\Users\mle\Desktop\eLF Logo.png"/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590"/>
          <a:stretch/>
        </p:blipFill>
        <p:spPr bwMode="auto">
          <a:xfrm>
            <a:off x="1371600" y="1141413"/>
            <a:ext cx="1802780" cy="1944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0632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447800" y="590550"/>
            <a:ext cx="15430500" cy="714375"/>
          </a:xfrm>
        </p:spPr>
        <p:txBody>
          <a:bodyPr>
            <a:normAutofit fontScale="90000"/>
          </a:bodyPr>
          <a:lstStyle/>
          <a:p>
            <a:r>
              <a:rPr lang="de-DE" dirty="0" smtClean="0">
                <a:solidFill>
                  <a:srgbClr val="29363E"/>
                </a:solidFill>
              </a:rPr>
              <a:t>     eLF Cockpit</a:t>
            </a:r>
            <a:endParaRPr lang="de-DE" sz="4400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pPr>
              <a:buFont typeface="Wingdings 3" panose="05040102010807070707" pitchFamily="18" charset="2"/>
              <a:buChar char=""/>
            </a:pPr>
            <a:r>
              <a:rPr lang="de-DE" sz="2800" dirty="0" smtClean="0"/>
              <a:t>Startscreen bei Anmeldung</a:t>
            </a:r>
          </a:p>
          <a:p>
            <a:pPr marL="898525" lvl="1" indent="-268288"/>
            <a:r>
              <a:rPr lang="de-DE" sz="2400" dirty="0" smtClean="0"/>
              <a:t>Grafische Darstellung relevanter Kennzahlen</a:t>
            </a:r>
          </a:p>
          <a:p>
            <a:pPr marL="898525" lvl="1" indent="-268288"/>
            <a:r>
              <a:rPr lang="de-DE" sz="2400" dirty="0" smtClean="0"/>
              <a:t>Individuelle Wahl der Komponenten</a:t>
            </a:r>
          </a:p>
          <a:p>
            <a:pPr marL="898525" lvl="1" indent="-268288"/>
            <a:r>
              <a:rPr lang="de-DE" sz="2400" dirty="0" smtClean="0"/>
              <a:t>Benutzerrechte anpassbar</a:t>
            </a:r>
          </a:p>
          <a:p>
            <a:pPr marL="898525" lvl="1" indent="-268288"/>
            <a:r>
              <a:rPr lang="de-DE" sz="2400" dirty="0" smtClean="0"/>
              <a:t>Navigation sowohl über Grafiken als auch über Menü/ Seitenauswahl</a:t>
            </a:r>
          </a:p>
          <a:p>
            <a:pPr marL="898525" lvl="1" indent="-268288"/>
            <a:r>
              <a:rPr lang="de-DE" sz="2400" dirty="0" smtClean="0"/>
              <a:t>Schnittstelle zum STB</a:t>
            </a:r>
          </a:p>
          <a:p>
            <a:pPr marL="898525" lvl="1" indent="-268288"/>
            <a:r>
              <a:rPr lang="de-DE" sz="2400" dirty="0" smtClean="0"/>
              <a:t>Notizenfeld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de-DE" dirty="0" err="1" smtClean="0">
                <a:solidFill>
                  <a:srgbClr val="29363E"/>
                </a:solidFill>
              </a:rPr>
              <a:t>easyLogic</a:t>
            </a:r>
            <a:r>
              <a:rPr lang="de-DE" dirty="0" smtClean="0"/>
              <a:t> </a:t>
            </a:r>
            <a:r>
              <a:rPr lang="de-DE" dirty="0" err="1" smtClean="0"/>
              <a:t>Finance</a:t>
            </a:r>
            <a:r>
              <a:rPr lang="de-DE" dirty="0" smtClean="0"/>
              <a:t> Konzept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ctr"/>
            <a:r>
              <a:rPr lang="de-DE" smtClean="0"/>
              <a:t>Folie </a:t>
            </a:r>
            <a:fld id="{BBA6EBB1-E6F9-4D78-9BDB-01776856D945}" type="slidenum">
              <a:rPr lang="de-DE" smtClean="0"/>
              <a:pPr algn="ctr"/>
              <a:t>6</a:t>
            </a:fld>
            <a:endParaRPr lang="de-DE" dirty="0"/>
          </a:p>
        </p:txBody>
      </p:sp>
      <p:pic>
        <p:nvPicPr>
          <p:cNvPr id="9" name="Picture 2" descr="C:\Users\mle\Desktop\eLF Logo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590"/>
          <a:stretch/>
        </p:blipFill>
        <p:spPr bwMode="auto">
          <a:xfrm>
            <a:off x="1143000" y="495300"/>
            <a:ext cx="841011" cy="907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uppieren 3"/>
          <p:cNvGrpSpPr/>
          <p:nvPr/>
        </p:nvGrpSpPr>
        <p:grpSpPr>
          <a:xfrm>
            <a:off x="8905875" y="1905000"/>
            <a:ext cx="9044092" cy="5068044"/>
            <a:chOff x="59799" y="41988"/>
            <a:chExt cx="9044092" cy="5068044"/>
          </a:xfrm>
        </p:grpSpPr>
        <p:sp>
          <p:nvSpPr>
            <p:cNvPr id="10" name="Abgerundetes Rechteck 9"/>
            <p:cNvSpPr/>
            <p:nvPr/>
          </p:nvSpPr>
          <p:spPr>
            <a:xfrm>
              <a:off x="1619672" y="41988"/>
              <a:ext cx="7484219" cy="5056026"/>
            </a:xfrm>
            <a:prstGeom prst="roundRect">
              <a:avLst>
                <a:gd name="adj" fmla="val 2578"/>
              </a:avLst>
            </a:prstGeom>
            <a:solidFill>
              <a:srgbClr val="868789">
                <a:alpha val="40000"/>
              </a:srgbClr>
            </a:solidFill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pic>
          <p:nvPicPr>
            <p:cNvPr id="11" name="Grafik 10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59799" y="65245"/>
              <a:ext cx="1516977" cy="304186"/>
            </a:xfrm>
            <a:prstGeom prst="rect">
              <a:avLst/>
            </a:prstGeom>
          </p:spPr>
        </p:pic>
        <p:sp>
          <p:nvSpPr>
            <p:cNvPr id="12" name="Abgerundetes Rechteck 11"/>
            <p:cNvSpPr/>
            <p:nvPr/>
          </p:nvSpPr>
          <p:spPr>
            <a:xfrm>
              <a:off x="72008" y="54006"/>
              <a:ext cx="1504767" cy="5056026"/>
            </a:xfrm>
            <a:prstGeom prst="roundRect">
              <a:avLst>
                <a:gd name="adj" fmla="val 9336"/>
              </a:avLst>
            </a:prstGeom>
            <a:noFill/>
            <a:ln w="19050">
              <a:solidFill>
                <a:srgbClr val="29363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cxnSp>
          <p:nvCxnSpPr>
            <p:cNvPr id="13" name="Gerade Verbindung 8"/>
            <p:cNvCxnSpPr/>
            <p:nvPr/>
          </p:nvCxnSpPr>
          <p:spPr>
            <a:xfrm>
              <a:off x="166420" y="411510"/>
              <a:ext cx="1309236" cy="0"/>
            </a:xfrm>
            <a:prstGeom prst="line">
              <a:avLst/>
            </a:prstGeom>
            <a:ln w="19050">
              <a:solidFill>
                <a:srgbClr val="29363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4" name="Gruppieren 13"/>
            <p:cNvGrpSpPr/>
            <p:nvPr/>
          </p:nvGrpSpPr>
          <p:grpSpPr>
            <a:xfrm>
              <a:off x="2060422" y="2922174"/>
              <a:ext cx="2047502" cy="1425111"/>
              <a:chOff x="3716605" y="2962833"/>
              <a:chExt cx="2047502" cy="1900147"/>
            </a:xfrm>
          </p:grpSpPr>
          <p:pic>
            <p:nvPicPr>
              <p:cNvPr id="15" name="Picture 5"/>
              <p:cNvPicPr>
                <a:picLocks noChangeAspect="1" noChangeArrowheads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3681" t="49291" r="17153" b="16078"/>
              <a:stretch/>
            </p:blipFill>
            <p:spPr bwMode="auto">
              <a:xfrm>
                <a:off x="3748107" y="3178098"/>
                <a:ext cx="2016000" cy="1660442"/>
              </a:xfrm>
              <a:prstGeom prst="roundRect">
                <a:avLst>
                  <a:gd name="adj" fmla="val 0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6" name="Abgerundetes Rechteck 15"/>
              <p:cNvSpPr/>
              <p:nvPr/>
            </p:nvSpPr>
            <p:spPr>
              <a:xfrm>
                <a:off x="3727130" y="3135785"/>
                <a:ext cx="2036977" cy="1727195"/>
              </a:xfrm>
              <a:prstGeom prst="roundRect">
                <a:avLst>
                  <a:gd name="adj" fmla="val 210"/>
                </a:avLst>
              </a:prstGeom>
              <a:noFill/>
              <a:ln w="19050">
                <a:solidFill>
                  <a:srgbClr val="86BC2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sz="1200" b="1">
                  <a:latin typeface="+mj-lt"/>
                </a:endParaRPr>
              </a:p>
            </p:txBody>
          </p:sp>
          <p:sp>
            <p:nvSpPr>
              <p:cNvPr id="17" name="Auf der gleichen Seite des Rechtecks liegende Ecken abrunden 16"/>
              <p:cNvSpPr/>
              <p:nvPr/>
            </p:nvSpPr>
            <p:spPr>
              <a:xfrm>
                <a:off x="3716605" y="2962833"/>
                <a:ext cx="2036977" cy="190655"/>
              </a:xfrm>
              <a:prstGeom prst="round2SameRect">
                <a:avLst/>
              </a:prstGeom>
              <a:solidFill>
                <a:srgbClr val="29363E"/>
              </a:solidFill>
              <a:ln w="12700">
                <a:solidFill>
                  <a:srgbClr val="29363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200" b="1" dirty="0" smtClean="0">
                    <a:solidFill>
                      <a:schemeClr val="bg1"/>
                    </a:solidFill>
                    <a:latin typeface="+mj-lt"/>
                  </a:rPr>
                  <a:t>Forderungen</a:t>
                </a:r>
                <a:endParaRPr lang="de-DE" sz="1200" b="1" dirty="0">
                  <a:solidFill>
                    <a:schemeClr val="bg1"/>
                  </a:solidFill>
                  <a:latin typeface="+mj-lt"/>
                </a:endParaRPr>
              </a:p>
            </p:txBody>
          </p:sp>
        </p:grpSp>
        <p:grpSp>
          <p:nvGrpSpPr>
            <p:cNvPr id="18" name="Gruppieren 17"/>
            <p:cNvGrpSpPr/>
            <p:nvPr/>
          </p:nvGrpSpPr>
          <p:grpSpPr>
            <a:xfrm>
              <a:off x="4303325" y="2915458"/>
              <a:ext cx="2036977" cy="1431827"/>
              <a:chOff x="3707904" y="2983357"/>
              <a:chExt cx="2036977" cy="1909103"/>
            </a:xfrm>
          </p:grpSpPr>
          <p:pic>
            <p:nvPicPr>
              <p:cNvPr id="19" name="Picture 5"/>
              <p:cNvPicPr>
                <a:picLocks noChangeAspect="1" noChangeArrowheads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3681" t="49291" r="17153" b="16078"/>
              <a:stretch/>
            </p:blipFill>
            <p:spPr bwMode="auto">
              <a:xfrm>
                <a:off x="3707904" y="3216917"/>
                <a:ext cx="2036977" cy="1675543"/>
              </a:xfrm>
              <a:prstGeom prst="roundRect">
                <a:avLst>
                  <a:gd name="adj" fmla="val 0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0" name="Abgerundetes Rechteck 19"/>
              <p:cNvSpPr/>
              <p:nvPr/>
            </p:nvSpPr>
            <p:spPr>
              <a:xfrm>
                <a:off x="3707904" y="3207577"/>
                <a:ext cx="2036977" cy="1684883"/>
              </a:xfrm>
              <a:prstGeom prst="roundRect">
                <a:avLst>
                  <a:gd name="adj" fmla="val 210"/>
                </a:avLst>
              </a:prstGeom>
              <a:noFill/>
              <a:ln w="19050">
                <a:solidFill>
                  <a:srgbClr val="86BC2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sz="1200" b="1">
                  <a:latin typeface="+mj-lt"/>
                </a:endParaRPr>
              </a:p>
            </p:txBody>
          </p:sp>
          <p:sp>
            <p:nvSpPr>
              <p:cNvPr id="21" name="Auf der gleichen Seite des Rechtecks liegende Ecken abrunden 20"/>
              <p:cNvSpPr/>
              <p:nvPr/>
            </p:nvSpPr>
            <p:spPr>
              <a:xfrm>
                <a:off x="3707904" y="2983357"/>
                <a:ext cx="2036977" cy="208567"/>
              </a:xfrm>
              <a:prstGeom prst="round2SameRect">
                <a:avLst/>
              </a:prstGeom>
              <a:solidFill>
                <a:srgbClr val="29363E"/>
              </a:solidFill>
              <a:ln w="12700">
                <a:solidFill>
                  <a:srgbClr val="29363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200" b="1" dirty="0" smtClean="0">
                    <a:solidFill>
                      <a:schemeClr val="bg1"/>
                    </a:solidFill>
                    <a:latin typeface="+mj-lt"/>
                  </a:rPr>
                  <a:t>Ergebnis</a:t>
                </a:r>
                <a:endParaRPr lang="de-DE" sz="1200" b="1" dirty="0">
                  <a:solidFill>
                    <a:schemeClr val="bg1"/>
                  </a:solidFill>
                  <a:latin typeface="+mj-lt"/>
                </a:endParaRPr>
              </a:p>
            </p:txBody>
          </p:sp>
        </p:grpSp>
        <p:grpSp>
          <p:nvGrpSpPr>
            <p:cNvPr id="22" name="Gruppieren 21"/>
            <p:cNvGrpSpPr/>
            <p:nvPr/>
          </p:nvGrpSpPr>
          <p:grpSpPr>
            <a:xfrm>
              <a:off x="6546227" y="2893354"/>
              <a:ext cx="2036978" cy="1453933"/>
              <a:chOff x="3707903" y="2996413"/>
              <a:chExt cx="2036978" cy="1938577"/>
            </a:xfrm>
          </p:grpSpPr>
          <p:pic>
            <p:nvPicPr>
              <p:cNvPr id="23" name="Picture 5"/>
              <p:cNvPicPr>
                <a:picLocks noChangeAspect="1" noChangeArrowheads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3681" t="49291" r="17153" b="16078"/>
              <a:stretch/>
            </p:blipFill>
            <p:spPr bwMode="auto">
              <a:xfrm>
                <a:off x="3707904" y="3216917"/>
                <a:ext cx="2036977" cy="1718073"/>
              </a:xfrm>
              <a:prstGeom prst="roundRect">
                <a:avLst>
                  <a:gd name="adj" fmla="val 0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4" name="Abgerundetes Rechteck 23"/>
              <p:cNvSpPr/>
              <p:nvPr/>
            </p:nvSpPr>
            <p:spPr>
              <a:xfrm>
                <a:off x="3707903" y="3205049"/>
                <a:ext cx="2036977" cy="1729938"/>
              </a:xfrm>
              <a:prstGeom prst="roundRect">
                <a:avLst>
                  <a:gd name="adj" fmla="val 210"/>
                </a:avLst>
              </a:prstGeom>
              <a:noFill/>
              <a:ln w="19050">
                <a:solidFill>
                  <a:srgbClr val="86BC2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sz="1200" b="1">
                  <a:latin typeface="+mj-lt"/>
                </a:endParaRPr>
              </a:p>
            </p:txBody>
          </p:sp>
          <p:sp>
            <p:nvSpPr>
              <p:cNvPr id="25" name="Auf der gleichen Seite des Rechtecks liegende Ecken abrunden 24"/>
              <p:cNvSpPr/>
              <p:nvPr/>
            </p:nvSpPr>
            <p:spPr>
              <a:xfrm>
                <a:off x="3707904" y="2996413"/>
                <a:ext cx="2036977" cy="195511"/>
              </a:xfrm>
              <a:prstGeom prst="round2SameRect">
                <a:avLst/>
              </a:prstGeom>
              <a:solidFill>
                <a:srgbClr val="29363E"/>
              </a:solidFill>
              <a:ln w="12700">
                <a:solidFill>
                  <a:srgbClr val="29363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200" b="1" dirty="0" smtClean="0">
                    <a:solidFill>
                      <a:schemeClr val="bg1"/>
                    </a:solidFill>
                    <a:latin typeface="+mj-lt"/>
                  </a:rPr>
                  <a:t>Roherträge</a:t>
                </a:r>
                <a:endParaRPr lang="de-DE" sz="1200" b="1" dirty="0">
                  <a:solidFill>
                    <a:schemeClr val="bg1"/>
                  </a:solidFill>
                  <a:latin typeface="+mj-lt"/>
                </a:endParaRPr>
              </a:p>
            </p:txBody>
          </p:sp>
        </p:grpSp>
        <p:sp>
          <p:nvSpPr>
            <p:cNvPr id="26" name="Textfeld 25"/>
            <p:cNvSpPr txBox="1"/>
            <p:nvPr/>
          </p:nvSpPr>
          <p:spPr>
            <a:xfrm>
              <a:off x="2987824" y="126671"/>
              <a:ext cx="43924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b="1" dirty="0" smtClean="0">
                  <a:solidFill>
                    <a:srgbClr val="29363E"/>
                  </a:solidFill>
                  <a:latin typeface="+mj-lt"/>
                </a:rPr>
                <a:t>Dienstag 08. Juni 2014</a:t>
              </a:r>
              <a:endParaRPr lang="de-DE" b="1" dirty="0">
                <a:solidFill>
                  <a:srgbClr val="29363E"/>
                </a:solidFill>
                <a:latin typeface="+mj-lt"/>
              </a:endParaRPr>
            </a:p>
          </p:txBody>
        </p:sp>
        <p:sp>
          <p:nvSpPr>
            <p:cNvPr id="27" name="Abgerundetes Rechteck 26"/>
            <p:cNvSpPr/>
            <p:nvPr/>
          </p:nvSpPr>
          <p:spPr>
            <a:xfrm>
              <a:off x="169956" y="505438"/>
              <a:ext cx="1322174" cy="251974"/>
            </a:xfrm>
            <a:prstGeom prst="roundRect">
              <a:avLst/>
            </a:prstGeom>
            <a:solidFill>
              <a:srgbClr val="2936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000" b="1" dirty="0" smtClean="0">
                  <a:solidFill>
                    <a:schemeClr val="bg1"/>
                  </a:solidFill>
                  <a:latin typeface="+mj-lt"/>
                </a:rPr>
                <a:t>Start/ Einstellung</a:t>
              </a:r>
              <a:endParaRPr lang="de-DE" sz="1000" b="1" dirty="0">
                <a:solidFill>
                  <a:schemeClr val="bg1"/>
                </a:solidFill>
                <a:latin typeface="+mj-lt"/>
              </a:endParaRPr>
            </a:p>
          </p:txBody>
        </p:sp>
        <p:cxnSp>
          <p:nvCxnSpPr>
            <p:cNvPr id="28" name="Gerade Verbindung 30"/>
            <p:cNvCxnSpPr/>
            <p:nvPr/>
          </p:nvCxnSpPr>
          <p:spPr>
            <a:xfrm>
              <a:off x="176425" y="843558"/>
              <a:ext cx="1309236" cy="0"/>
            </a:xfrm>
            <a:prstGeom prst="line">
              <a:avLst/>
            </a:prstGeom>
            <a:ln w="19050">
              <a:solidFill>
                <a:srgbClr val="29363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0" name="Gruppieren 29"/>
            <p:cNvGrpSpPr/>
            <p:nvPr/>
          </p:nvGrpSpPr>
          <p:grpSpPr>
            <a:xfrm>
              <a:off x="7194909" y="631423"/>
              <a:ext cx="1405938" cy="1380884"/>
              <a:chOff x="7194909" y="450442"/>
              <a:chExt cx="1405938" cy="1841179"/>
            </a:xfrm>
          </p:grpSpPr>
          <p:pic>
            <p:nvPicPr>
              <p:cNvPr id="31" name="Picture 4" descr="C:\Users\mle\Desktop\fotokalender-stimmungen-2014-3er-set-071403347.jpg"/>
              <p:cNvPicPr>
                <a:picLocks noChangeAspect="1" noChangeArrowheads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3535" t="5393" r="2984" b="5015"/>
              <a:stretch/>
            </p:blipFill>
            <p:spPr bwMode="auto">
              <a:xfrm>
                <a:off x="7194911" y="673901"/>
                <a:ext cx="1405135" cy="161772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2" name="Auf der gleichen Seite des Rechtecks liegende Ecken abrunden 31"/>
              <p:cNvSpPr/>
              <p:nvPr/>
            </p:nvSpPr>
            <p:spPr>
              <a:xfrm>
                <a:off x="7194909" y="450442"/>
                <a:ext cx="1405136" cy="210837"/>
              </a:xfrm>
              <a:prstGeom prst="round2SameRect">
                <a:avLst/>
              </a:prstGeom>
              <a:solidFill>
                <a:srgbClr val="29363E"/>
              </a:solidFill>
              <a:ln w="12700">
                <a:solidFill>
                  <a:srgbClr val="29363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200" b="1" dirty="0" smtClean="0">
                    <a:solidFill>
                      <a:schemeClr val="bg1"/>
                    </a:solidFill>
                    <a:latin typeface="+mj-lt"/>
                  </a:rPr>
                  <a:t>Kalenderwoche </a:t>
                </a:r>
                <a:endParaRPr lang="de-DE" sz="1200" b="1" dirty="0">
                  <a:solidFill>
                    <a:schemeClr val="bg1"/>
                  </a:solidFill>
                  <a:latin typeface="+mj-lt"/>
                </a:endParaRPr>
              </a:p>
            </p:txBody>
          </p:sp>
          <p:sp>
            <p:nvSpPr>
              <p:cNvPr id="33" name="Abgerundetes Rechteck 32"/>
              <p:cNvSpPr/>
              <p:nvPr/>
            </p:nvSpPr>
            <p:spPr>
              <a:xfrm>
                <a:off x="7194985" y="673901"/>
                <a:ext cx="1405862" cy="1617719"/>
              </a:xfrm>
              <a:prstGeom prst="roundRect">
                <a:avLst>
                  <a:gd name="adj" fmla="val 0"/>
                </a:avLst>
              </a:prstGeom>
              <a:noFill/>
              <a:ln w="19050">
                <a:solidFill>
                  <a:srgbClr val="86BC2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sz="1200" b="1">
                  <a:latin typeface="+mj-lt"/>
                </a:endParaRPr>
              </a:p>
            </p:txBody>
          </p:sp>
        </p:grpSp>
        <p:sp>
          <p:nvSpPr>
            <p:cNvPr id="34" name="Abgerundetes Rechteck 33"/>
            <p:cNvSpPr/>
            <p:nvPr/>
          </p:nvSpPr>
          <p:spPr>
            <a:xfrm>
              <a:off x="222383" y="1307094"/>
              <a:ext cx="1201976" cy="229067"/>
            </a:xfrm>
            <a:prstGeom prst="roundRect">
              <a:avLst/>
            </a:prstGeom>
            <a:solidFill>
              <a:srgbClr val="2936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900" b="1" dirty="0" smtClean="0">
                  <a:solidFill>
                    <a:schemeClr val="bg1"/>
                  </a:solidFill>
                  <a:latin typeface="+mj-lt"/>
                </a:rPr>
                <a:t>Statistiken</a:t>
              </a:r>
              <a:endParaRPr lang="de-DE" sz="1000" b="1" dirty="0">
                <a:solidFill>
                  <a:schemeClr val="bg1"/>
                </a:solidFill>
                <a:latin typeface="+mj-lt"/>
              </a:endParaRPr>
            </a:p>
          </p:txBody>
        </p:sp>
        <p:pic>
          <p:nvPicPr>
            <p:cNvPr id="35" name="Picture 2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harpenSoften amount="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228" t="20424" r="3903" b="13509"/>
            <a:stretch/>
          </p:blipFill>
          <p:spPr bwMode="auto">
            <a:xfrm>
              <a:off x="2051720" y="605710"/>
              <a:ext cx="4936689" cy="19642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6" name="Abgerundetes Rechteck 35"/>
            <p:cNvSpPr/>
            <p:nvPr/>
          </p:nvSpPr>
          <p:spPr>
            <a:xfrm>
              <a:off x="212858" y="2828737"/>
              <a:ext cx="1201976" cy="229067"/>
            </a:xfrm>
            <a:prstGeom prst="roundRect">
              <a:avLst/>
            </a:prstGeom>
            <a:solidFill>
              <a:srgbClr val="2936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800" b="1" dirty="0" smtClean="0">
                  <a:solidFill>
                    <a:schemeClr val="bg1"/>
                  </a:solidFill>
                  <a:latin typeface="+mj-lt"/>
                </a:rPr>
                <a:t>Statistiken</a:t>
              </a:r>
              <a:endParaRPr lang="de-DE" sz="1000" b="1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37" name="Abgerundetes Rechteck 36"/>
            <p:cNvSpPr/>
            <p:nvPr/>
          </p:nvSpPr>
          <p:spPr>
            <a:xfrm>
              <a:off x="211920" y="1688712"/>
              <a:ext cx="1201976" cy="229067"/>
            </a:xfrm>
            <a:prstGeom prst="roundRect">
              <a:avLst/>
            </a:prstGeom>
            <a:solidFill>
              <a:srgbClr val="2936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900"/>
                </a:lnSpc>
              </a:pPr>
              <a:r>
                <a:rPr lang="de-DE" sz="800" b="1" dirty="0" smtClean="0">
                  <a:solidFill>
                    <a:schemeClr val="bg1"/>
                  </a:solidFill>
                  <a:latin typeface="+mj-lt"/>
                </a:rPr>
                <a:t>Kontomanagement</a:t>
              </a:r>
              <a:endParaRPr lang="de-DE" sz="800" b="1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38" name="Abgerundetes Rechteck 37"/>
            <p:cNvSpPr/>
            <p:nvPr/>
          </p:nvSpPr>
          <p:spPr>
            <a:xfrm>
              <a:off x="211197" y="935242"/>
              <a:ext cx="1201976" cy="229067"/>
            </a:xfrm>
            <a:prstGeom prst="roundRect">
              <a:avLst/>
            </a:prstGeom>
            <a:solidFill>
              <a:srgbClr val="2936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900"/>
                </a:lnSpc>
              </a:pPr>
              <a:r>
                <a:rPr lang="de-DE" sz="800" b="1" dirty="0" smtClean="0">
                  <a:solidFill>
                    <a:schemeClr val="bg1"/>
                  </a:solidFill>
                  <a:latin typeface="+mj-lt"/>
                </a:rPr>
                <a:t>Rechnungs-management</a:t>
              </a:r>
              <a:endParaRPr lang="de-DE" sz="800" b="1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39" name="Abgerundetes Rechteck 38"/>
            <p:cNvSpPr/>
            <p:nvPr/>
          </p:nvSpPr>
          <p:spPr>
            <a:xfrm>
              <a:off x="211197" y="2463739"/>
              <a:ext cx="1201976" cy="229067"/>
            </a:xfrm>
            <a:prstGeom prst="roundRect">
              <a:avLst/>
            </a:prstGeom>
            <a:solidFill>
              <a:srgbClr val="2936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900"/>
                </a:lnSpc>
              </a:pPr>
              <a:r>
                <a:rPr lang="de-DE" sz="800" b="1" dirty="0" smtClean="0">
                  <a:solidFill>
                    <a:schemeClr val="bg1"/>
                  </a:solidFill>
                  <a:latin typeface="+mj-lt"/>
                </a:rPr>
                <a:t>Dokumenten-management</a:t>
              </a:r>
              <a:endParaRPr lang="de-DE" sz="800" b="1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40" name="Abgerundetes Rechteck 39"/>
            <p:cNvSpPr/>
            <p:nvPr/>
          </p:nvSpPr>
          <p:spPr>
            <a:xfrm>
              <a:off x="212858" y="2072653"/>
              <a:ext cx="1201976" cy="229067"/>
            </a:xfrm>
            <a:prstGeom prst="roundRect">
              <a:avLst/>
            </a:prstGeom>
            <a:solidFill>
              <a:srgbClr val="2936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>
                <a:lnSpc>
                  <a:spcPts val="900"/>
                </a:lnSpc>
              </a:pPr>
              <a:r>
                <a:rPr lang="de-DE" sz="800" b="1" dirty="0" smtClean="0">
                  <a:solidFill>
                    <a:schemeClr val="bg1"/>
                  </a:solidFill>
                  <a:latin typeface="+mj-lt"/>
                </a:rPr>
                <a:t>Finanzmanagement</a:t>
              </a:r>
              <a:endParaRPr lang="de-DE" sz="800" b="1" dirty="0">
                <a:solidFill>
                  <a:schemeClr val="bg1"/>
                </a:solidFill>
                <a:latin typeface="+mj-lt"/>
              </a:endParaRPr>
            </a:p>
          </p:txBody>
        </p:sp>
        <p:grpSp>
          <p:nvGrpSpPr>
            <p:cNvPr id="41" name="Gruppieren 40"/>
            <p:cNvGrpSpPr/>
            <p:nvPr/>
          </p:nvGrpSpPr>
          <p:grpSpPr>
            <a:xfrm>
              <a:off x="8820472" y="116049"/>
              <a:ext cx="180000" cy="135000"/>
              <a:chOff x="9656370" y="1209668"/>
              <a:chExt cx="180000" cy="180000"/>
            </a:xfrm>
          </p:grpSpPr>
          <p:sp>
            <p:nvSpPr>
              <p:cNvPr id="42" name="Halbbogen 41"/>
              <p:cNvSpPr/>
              <p:nvPr/>
            </p:nvSpPr>
            <p:spPr>
              <a:xfrm rot="10800000">
                <a:off x="9656370" y="1209668"/>
                <a:ext cx="180000" cy="180000"/>
              </a:xfrm>
              <a:prstGeom prst="blockArc">
                <a:avLst>
                  <a:gd name="adj1" fmla="val 7226786"/>
                  <a:gd name="adj2" fmla="val 3360442"/>
                  <a:gd name="adj3" fmla="val 19869"/>
                </a:avLst>
              </a:prstGeom>
              <a:solidFill>
                <a:srgbClr val="29363E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43" name="Gerade Verbindung 36"/>
              <p:cNvCxnSpPr/>
              <p:nvPr/>
            </p:nvCxnSpPr>
            <p:spPr>
              <a:xfrm>
                <a:off x="9746370" y="1212148"/>
                <a:ext cx="0" cy="54599"/>
              </a:xfrm>
              <a:prstGeom prst="line">
                <a:avLst/>
              </a:prstGeom>
              <a:ln w="38100" cap="sq">
                <a:solidFill>
                  <a:srgbClr val="29363E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44" name="Picture 4"/>
            <p:cNvPicPr>
              <a:picLocks noChangeAspect="1" noChangeArrowheads="1"/>
            </p:cNvPicPr>
            <p:nvPr/>
          </p:nvPicPr>
          <p:blipFill>
            <a:blip r:embed="rId8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95191" y="102921"/>
              <a:ext cx="216000" cy="162000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076895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platzhalter 5"/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29" b="19729"/>
          <a:stretch>
            <a:fillRect/>
          </a:stretch>
        </p:blipFill>
        <p:spPr/>
      </p:pic>
      <p:sp>
        <p:nvSpPr>
          <p:cNvPr id="3" name="Fußzeilenplatzhalter 2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de-DE" dirty="0" err="1" smtClean="0">
                <a:solidFill>
                  <a:srgbClr val="29363E"/>
                </a:solidFill>
              </a:rPr>
              <a:t>easyLogic</a:t>
            </a:r>
            <a:r>
              <a:rPr lang="de-DE" dirty="0" smtClean="0"/>
              <a:t> </a:t>
            </a:r>
            <a:r>
              <a:rPr lang="de-DE" dirty="0" err="1" smtClean="0"/>
              <a:t>Finance</a:t>
            </a:r>
            <a:r>
              <a:rPr lang="de-DE" dirty="0" smtClean="0"/>
              <a:t> Konzept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algn="ctr"/>
            <a:r>
              <a:rPr lang="de-DE" smtClean="0"/>
              <a:t>Folie </a:t>
            </a:r>
            <a:fld id="{BBA6EBB1-E6F9-4D78-9BDB-01776856D945}" type="slidenum">
              <a:rPr lang="de-DE" smtClean="0"/>
              <a:pPr algn="ctr"/>
              <a:t>7</a:t>
            </a:fld>
            <a:endParaRPr lang="de-DE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smtClean="0">
                <a:solidFill>
                  <a:srgbClr val="29363E"/>
                </a:solidFill>
              </a:rPr>
              <a:t>	  Rechnungsmanagement, </a:t>
            </a:r>
            <a:r>
              <a:rPr lang="de-DE" sz="4000" dirty="0" smtClean="0">
                <a:solidFill>
                  <a:srgbClr val="868789"/>
                </a:solidFill>
              </a:rPr>
              <a:t>digitalisiert und geordnet</a:t>
            </a:r>
            <a:endParaRPr lang="de-DE" sz="4000" dirty="0">
              <a:solidFill>
                <a:srgbClr val="868789"/>
              </a:solidFill>
            </a:endParaRPr>
          </a:p>
        </p:txBody>
      </p:sp>
      <p:pic>
        <p:nvPicPr>
          <p:cNvPr id="7" name="Picture 2" descr="C:\Users\mle\Desktop\eLF Logo.png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590"/>
          <a:stretch/>
        </p:blipFill>
        <p:spPr bwMode="auto">
          <a:xfrm>
            <a:off x="1371600" y="1141413"/>
            <a:ext cx="1802780" cy="1944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el 4"/>
          <p:cNvSpPr txBox="1">
            <a:spLocks/>
          </p:cNvSpPr>
          <p:nvPr/>
        </p:nvSpPr>
        <p:spPr>
          <a:xfrm>
            <a:off x="5397064" y="3848100"/>
            <a:ext cx="7467600" cy="3276600"/>
          </a:xfrm>
          <a:prstGeom prst="rect">
            <a:avLst/>
          </a:prstGeom>
          <a:solidFill>
            <a:schemeClr val="bg1"/>
          </a:solidFill>
        </p:spPr>
        <p:txBody>
          <a:bodyPr vert="horz" lIns="476250" tIns="381000" rIns="381000" bIns="476250" rtlCol="0" anchor="ctr">
            <a:normAutofit/>
          </a:bodyPr>
          <a:lstStyle>
            <a:lvl1pPr>
              <a:lnSpc>
                <a:spcPct val="120000"/>
              </a:lnSpc>
              <a:defRPr sz="4950">
                <a:solidFill>
                  <a:srgbClr val="FFCC00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914400"/>
            <a:r>
              <a:rPr lang="de-DE" kern="0" dirty="0" smtClean="0">
                <a:solidFill>
                  <a:srgbClr val="868789"/>
                </a:solidFill>
              </a:rPr>
              <a:t>Eingangsrechnungen</a:t>
            </a:r>
          </a:p>
          <a:p>
            <a:pPr defTabSz="914400"/>
            <a:r>
              <a:rPr lang="de-DE" sz="3600" kern="0" dirty="0">
                <a:solidFill>
                  <a:srgbClr val="868789"/>
                </a:solidFill>
              </a:rPr>
              <a:t>Ausgangsrechnungen</a:t>
            </a:r>
          </a:p>
          <a:p>
            <a:pPr defTabSz="914400"/>
            <a:r>
              <a:rPr lang="de-DE" sz="3600" kern="0" dirty="0" smtClean="0">
                <a:solidFill>
                  <a:srgbClr val="868789"/>
                </a:solidFill>
              </a:rPr>
              <a:t>Zyklische </a:t>
            </a:r>
            <a:r>
              <a:rPr lang="de-DE" sz="3600" kern="0" dirty="0" err="1" smtClean="0">
                <a:solidFill>
                  <a:srgbClr val="868789"/>
                </a:solidFill>
              </a:rPr>
              <a:t>Ops</a:t>
            </a:r>
            <a:endParaRPr lang="de-DE" sz="3600" kern="0" dirty="0" smtClean="0">
              <a:solidFill>
                <a:srgbClr val="8687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3882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dirty="0" err="1" smtClean="0">
                <a:solidFill>
                  <a:srgbClr val="29363E"/>
                </a:solidFill>
              </a:rPr>
              <a:t>easyLogic</a:t>
            </a:r>
            <a:r>
              <a:rPr lang="de-DE" dirty="0" smtClean="0"/>
              <a:t> </a:t>
            </a:r>
            <a:r>
              <a:rPr lang="de-DE" dirty="0" err="1" smtClean="0"/>
              <a:t>Finance</a:t>
            </a:r>
            <a:r>
              <a:rPr lang="de-DE" dirty="0" smtClean="0"/>
              <a:t> Konzept</a:t>
            </a:r>
            <a:endParaRPr lang="de-DE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r>
              <a:rPr lang="de-DE" smtClean="0"/>
              <a:t>Folie </a:t>
            </a:r>
            <a:fld id="{BBA6EBB1-E6F9-4D78-9BDB-01776856D945}" type="slidenum">
              <a:rPr lang="de-DE" smtClean="0"/>
              <a:pPr algn="ctr"/>
              <a:t>8</a:t>
            </a:fld>
            <a:endParaRPr lang="de-DE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/>
              <a:t> </a:t>
            </a:r>
            <a:r>
              <a:rPr lang="de-DE" dirty="0" smtClean="0"/>
              <a:t>    </a:t>
            </a:r>
            <a:r>
              <a:rPr lang="de-DE" dirty="0" smtClean="0">
                <a:solidFill>
                  <a:srgbClr val="29363E"/>
                </a:solidFill>
              </a:rPr>
              <a:t>Rechnungsmanagement</a:t>
            </a:r>
            <a:endParaRPr lang="de-DE" dirty="0">
              <a:solidFill>
                <a:srgbClr val="29363E"/>
              </a:solidFill>
            </a:endParaRP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de-DE" sz="2800" dirty="0" smtClean="0"/>
              <a:t>Übersichtliche Darstellung</a:t>
            </a:r>
          </a:p>
          <a:p>
            <a:pPr lvl="1"/>
            <a:r>
              <a:rPr lang="de-DE" sz="2400" dirty="0" smtClean="0"/>
              <a:t>Listenansichten aller erfassten Belege/ Posten</a:t>
            </a:r>
          </a:p>
          <a:p>
            <a:pPr lvl="1"/>
            <a:r>
              <a:rPr lang="de-DE" sz="2400" dirty="0" smtClean="0"/>
              <a:t>Verschiedene Filter- und Gruppierungsfunktionen</a:t>
            </a:r>
          </a:p>
          <a:p>
            <a:pPr lvl="1"/>
            <a:r>
              <a:rPr lang="de-DE" sz="2400" dirty="0" smtClean="0"/>
              <a:t>Individuell einstellbare </a:t>
            </a:r>
            <a:r>
              <a:rPr lang="de-DE" sz="2400" dirty="0" err="1" smtClean="0"/>
              <a:t>Grid</a:t>
            </a:r>
            <a:r>
              <a:rPr lang="de-DE" sz="2400" dirty="0" smtClean="0"/>
              <a:t>-Layouts</a:t>
            </a:r>
          </a:p>
          <a:p>
            <a:r>
              <a:rPr lang="de-DE" sz="2800" dirty="0" smtClean="0"/>
              <a:t>Einfache Weiterverarbeitung</a:t>
            </a:r>
          </a:p>
          <a:p>
            <a:pPr lvl="1"/>
            <a:r>
              <a:rPr lang="de-DE" sz="2400" dirty="0" smtClean="0"/>
              <a:t>Manuelle Erfassung der Rechnungsdaten</a:t>
            </a:r>
          </a:p>
          <a:p>
            <a:pPr lvl="1"/>
            <a:r>
              <a:rPr lang="de-DE" sz="2400" dirty="0" smtClean="0"/>
              <a:t>Halbautomatisierte Texterkennung (OCR) per Drag &amp; Drop</a:t>
            </a:r>
          </a:p>
          <a:p>
            <a:pPr lvl="1">
              <a:buFont typeface="Wingdings 3" panose="05040102010807070707" pitchFamily="18" charset="2"/>
              <a:buChar char=""/>
            </a:pPr>
            <a:r>
              <a:rPr lang="de-DE" sz="2070" dirty="0" smtClean="0"/>
              <a:t>Verknüpfung mit entsprechenden Kontenbewegungen </a:t>
            </a:r>
          </a:p>
          <a:p>
            <a:pPr>
              <a:buFont typeface="Wingdings 3" panose="05040102010807070707" pitchFamily="18" charset="2"/>
              <a:buChar char=""/>
            </a:pPr>
            <a:r>
              <a:rPr lang="de-DE" sz="2800" dirty="0" smtClean="0"/>
              <a:t>Digitalisierung </a:t>
            </a:r>
            <a:r>
              <a:rPr lang="de-DE" sz="2800" dirty="0"/>
              <a:t>aller Belege</a:t>
            </a:r>
          </a:p>
          <a:p>
            <a:pPr lvl="1"/>
            <a:r>
              <a:rPr lang="de-DE" sz="2400" dirty="0"/>
              <a:t>Per Scanner (und eLF mobile Scan)</a:t>
            </a:r>
          </a:p>
          <a:p>
            <a:pPr lvl="1"/>
            <a:endParaRPr lang="de-DE" sz="2400" dirty="0" smtClean="0"/>
          </a:p>
          <a:p>
            <a:endParaRPr lang="de-DE" dirty="0" smtClean="0"/>
          </a:p>
          <a:p>
            <a:pPr lvl="1"/>
            <a:endParaRPr lang="de-DE" dirty="0"/>
          </a:p>
        </p:txBody>
      </p:sp>
      <p:pic>
        <p:nvPicPr>
          <p:cNvPr id="6" name="Picture 2" descr="C:\Users\mle\Desktop\eLF Logo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590"/>
          <a:stretch/>
        </p:blipFill>
        <p:spPr bwMode="auto">
          <a:xfrm>
            <a:off x="990600" y="495300"/>
            <a:ext cx="841011" cy="907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uppieren 6"/>
          <p:cNvGrpSpPr/>
          <p:nvPr/>
        </p:nvGrpSpPr>
        <p:grpSpPr>
          <a:xfrm>
            <a:off x="13563600" y="4874550"/>
            <a:ext cx="1904999" cy="3717000"/>
            <a:chOff x="14020800" y="921315"/>
            <a:chExt cx="2971799" cy="5639117"/>
          </a:xfrm>
        </p:grpSpPr>
        <p:pic>
          <p:nvPicPr>
            <p:cNvPr id="1026" name="Picture 2" descr="C:\Users\mle\Desktop\Fotos und Graphicken Präsi eLF\airplayit_app_ios_android.jpg"/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3F3F3"/>
                </a:clrFrom>
                <a:clrTo>
                  <a:srgbClr val="F3F3F3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7126" t="32260"/>
            <a:stretch/>
          </p:blipFill>
          <p:spPr bwMode="auto">
            <a:xfrm>
              <a:off x="14020800" y="921315"/>
              <a:ext cx="2971799" cy="56391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Rechteck 7"/>
            <p:cNvSpPr/>
            <p:nvPr/>
          </p:nvSpPr>
          <p:spPr>
            <a:xfrm>
              <a:off x="14308634" y="1864774"/>
              <a:ext cx="2302966" cy="367549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2800"/>
            </a:p>
          </p:txBody>
        </p:sp>
        <p:sp>
          <p:nvSpPr>
            <p:cNvPr id="9" name="Titel 1"/>
            <p:cNvSpPr txBox="1">
              <a:spLocks/>
            </p:cNvSpPr>
            <p:nvPr/>
          </p:nvSpPr>
          <p:spPr>
            <a:xfrm>
              <a:off x="14357132" y="2382331"/>
              <a:ext cx="2265556" cy="2412206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>
                <a:lnSpc>
                  <a:spcPct val="120000"/>
                </a:lnSpc>
                <a:defRPr sz="4950">
                  <a:solidFill>
                    <a:srgbClr val="868789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 defTabSz="914400"/>
              <a:r>
                <a:rPr lang="de-DE" sz="3200" b="1" kern="0" dirty="0" smtClean="0">
                  <a:solidFill>
                    <a:srgbClr val="86BC25"/>
                  </a:solidFill>
                </a:rPr>
                <a:t>eLF</a:t>
              </a:r>
            </a:p>
            <a:p>
              <a:pPr algn="ctr" defTabSz="914400"/>
              <a:r>
                <a:rPr lang="de-DE" sz="3200" b="1" kern="0" dirty="0" smtClean="0">
                  <a:solidFill>
                    <a:srgbClr val="29363E"/>
                  </a:solidFill>
                </a:rPr>
                <a:t>mobile</a:t>
              </a:r>
            </a:p>
            <a:p>
              <a:pPr algn="ctr" defTabSz="914400"/>
              <a:r>
                <a:rPr lang="de-DE" sz="3200" b="1" kern="0" dirty="0" smtClean="0">
                  <a:solidFill>
                    <a:srgbClr val="29363E"/>
                  </a:solidFill>
                </a:rPr>
                <a:t>Scann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411777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447800" y="590550"/>
            <a:ext cx="15430500" cy="714375"/>
          </a:xfrm>
        </p:spPr>
        <p:txBody>
          <a:bodyPr>
            <a:normAutofit fontScale="90000"/>
          </a:bodyPr>
          <a:lstStyle/>
          <a:p>
            <a:r>
              <a:rPr lang="de-DE" dirty="0">
                <a:solidFill>
                  <a:srgbClr val="29363E"/>
                </a:solidFill>
              </a:rPr>
              <a:t> </a:t>
            </a:r>
            <a:r>
              <a:rPr lang="de-DE" dirty="0" smtClean="0">
                <a:solidFill>
                  <a:srgbClr val="29363E"/>
                </a:solidFill>
              </a:rPr>
              <a:t>    Eingangsrechnungen </a:t>
            </a:r>
            <a:r>
              <a:rPr lang="de-DE" dirty="0" smtClean="0"/>
              <a:t>(ERG)</a:t>
            </a:r>
            <a:endParaRPr lang="de-DE" sz="4400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2"/>
          </p:nvPr>
        </p:nvSpPr>
        <p:spPr>
          <a:xfrm>
            <a:off x="1428750" y="1905000"/>
            <a:ext cx="8324850" cy="6819900"/>
          </a:xfrm>
        </p:spPr>
        <p:txBody>
          <a:bodyPr>
            <a:normAutofit/>
          </a:bodyPr>
          <a:lstStyle/>
          <a:p>
            <a:r>
              <a:rPr lang="de-DE" sz="2800" dirty="0"/>
              <a:t>Vorkontierung</a:t>
            </a:r>
          </a:p>
          <a:p>
            <a:pPr marL="898525" lvl="1" indent="-268288"/>
            <a:r>
              <a:rPr lang="de-DE" sz="2400" dirty="0"/>
              <a:t>Vordefinierte Konten/ Kostenstellen</a:t>
            </a:r>
          </a:p>
          <a:p>
            <a:pPr marL="898525" lvl="1" indent="-268288"/>
            <a:r>
              <a:rPr lang="de-DE" sz="2400" dirty="0"/>
              <a:t>Individuell </a:t>
            </a:r>
            <a:r>
              <a:rPr lang="de-DE" sz="2400" dirty="0" smtClean="0"/>
              <a:t>erweiterbare </a:t>
            </a:r>
            <a:r>
              <a:rPr lang="de-DE" sz="2400" dirty="0"/>
              <a:t>Konten/ </a:t>
            </a:r>
            <a:r>
              <a:rPr lang="de-DE" sz="2400" dirty="0" smtClean="0"/>
              <a:t>Kostenstellen</a:t>
            </a:r>
            <a:endParaRPr lang="de-DE" sz="2400" dirty="0"/>
          </a:p>
          <a:p>
            <a:pPr marL="358775" indent="-358775"/>
            <a:r>
              <a:rPr lang="de-DE" sz="2800" dirty="0" smtClean="0"/>
              <a:t>Rechnungsfreigabe</a:t>
            </a:r>
          </a:p>
          <a:p>
            <a:pPr marL="898525" lvl="1" indent="-268288"/>
            <a:r>
              <a:rPr lang="de-DE" sz="2400" dirty="0" smtClean="0"/>
              <a:t>Optionale Freigabebedingungen</a:t>
            </a:r>
          </a:p>
          <a:p>
            <a:pPr marL="361950" indent="-361950">
              <a:tabLst>
                <a:tab pos="95250" algn="l"/>
                <a:tab pos="1608138" algn="l"/>
              </a:tabLst>
            </a:pPr>
            <a:r>
              <a:rPr lang="de-DE" sz="2800" dirty="0" smtClean="0"/>
              <a:t>Überweisungen direkt aus eLF </a:t>
            </a:r>
            <a:endParaRPr lang="de-DE" dirty="0" smtClean="0"/>
          </a:p>
          <a:p>
            <a:pPr marL="898525" lvl="1" indent="-268288"/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de-DE" dirty="0" err="1" smtClean="0">
                <a:solidFill>
                  <a:srgbClr val="29363E"/>
                </a:solidFill>
              </a:rPr>
              <a:t>easyLogic</a:t>
            </a:r>
            <a:r>
              <a:rPr lang="de-DE" dirty="0" smtClean="0"/>
              <a:t> </a:t>
            </a:r>
            <a:r>
              <a:rPr lang="de-DE" dirty="0" err="1" smtClean="0"/>
              <a:t>Finance</a:t>
            </a:r>
            <a:r>
              <a:rPr lang="de-DE" dirty="0" smtClean="0"/>
              <a:t> Konzept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ctr"/>
            <a:r>
              <a:rPr lang="de-DE" smtClean="0"/>
              <a:t>Folie </a:t>
            </a:r>
            <a:fld id="{BBA6EBB1-E6F9-4D78-9BDB-01776856D945}" type="slidenum">
              <a:rPr lang="de-DE" smtClean="0"/>
              <a:pPr algn="ctr"/>
              <a:t>9</a:t>
            </a:fld>
            <a:endParaRPr lang="de-DE" dirty="0"/>
          </a:p>
        </p:txBody>
      </p:sp>
      <p:pic>
        <p:nvPicPr>
          <p:cNvPr id="9" name="Picture 2" descr="C:\Users\mle\Desktop\eLF Logo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590"/>
          <a:stretch/>
        </p:blipFill>
        <p:spPr bwMode="auto">
          <a:xfrm>
            <a:off x="1143000" y="495300"/>
            <a:ext cx="841011" cy="907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02" t="19694" r="12955" b="11892"/>
          <a:stretch/>
        </p:blipFill>
        <p:spPr bwMode="auto">
          <a:xfrm>
            <a:off x="9184728" y="1938107"/>
            <a:ext cx="8153400" cy="6100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51788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dirty="0" err="1" smtClean="0">
                <a:solidFill>
                  <a:srgbClr val="29363E"/>
                </a:solidFill>
              </a:rPr>
              <a:t>easyLogic</a:t>
            </a:r>
            <a:r>
              <a:rPr lang="de-DE" dirty="0" smtClean="0">
                <a:solidFill>
                  <a:srgbClr val="29363E"/>
                </a:solidFill>
              </a:rPr>
              <a:t> </a:t>
            </a:r>
            <a:r>
              <a:rPr lang="de-DE" dirty="0" err="1" smtClean="0"/>
              <a:t>Finance</a:t>
            </a:r>
            <a:r>
              <a:rPr lang="de-DE" dirty="0" smtClean="0"/>
              <a:t> Konzept</a:t>
            </a:r>
            <a:endParaRPr lang="de-DE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r>
              <a:rPr lang="de-DE" smtClean="0"/>
              <a:t>Folie </a:t>
            </a:r>
            <a:fld id="{BBA6EBB1-E6F9-4D78-9BDB-01776856D945}" type="slidenum">
              <a:rPr lang="de-DE" smtClean="0"/>
              <a:pPr algn="ctr"/>
              <a:t>10</a:t>
            </a:fld>
            <a:endParaRPr lang="de-DE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smtClean="0"/>
              <a:t>     </a:t>
            </a:r>
            <a:r>
              <a:rPr lang="de-DE" dirty="0" smtClean="0">
                <a:solidFill>
                  <a:srgbClr val="29363E"/>
                </a:solidFill>
              </a:rPr>
              <a:t>Ausgangsrechnungen </a:t>
            </a:r>
            <a:r>
              <a:rPr lang="de-DE" dirty="0" smtClean="0"/>
              <a:t>(ARG)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de-DE" sz="2800" dirty="0" smtClean="0"/>
              <a:t>Import der ARG </a:t>
            </a:r>
          </a:p>
          <a:p>
            <a:pPr lvl="1"/>
            <a:r>
              <a:rPr lang="de-DE" sz="2400" dirty="0" smtClean="0"/>
              <a:t>über CSV-Datei oder</a:t>
            </a:r>
          </a:p>
          <a:p>
            <a:pPr lvl="1"/>
            <a:r>
              <a:rPr lang="de-DE" sz="2400" dirty="0" smtClean="0"/>
              <a:t>Schnittstelle zu </a:t>
            </a:r>
            <a:r>
              <a:rPr lang="de-DE" sz="2400" dirty="0" err="1" smtClean="0"/>
              <a:t>easyLogic</a:t>
            </a:r>
            <a:r>
              <a:rPr lang="de-DE" sz="2400" dirty="0" smtClean="0"/>
              <a:t>, Dynamics, Sage etc.</a:t>
            </a:r>
          </a:p>
          <a:p>
            <a:pPr lvl="1"/>
            <a:endParaRPr lang="de-DE" dirty="0" smtClean="0"/>
          </a:p>
          <a:p>
            <a:r>
              <a:rPr lang="de-DE" sz="2800" dirty="0" smtClean="0"/>
              <a:t>Übersichtliche Darstellung aller Posten</a:t>
            </a:r>
          </a:p>
          <a:p>
            <a:pPr marL="361950" indent="-361950"/>
            <a:endParaRPr lang="de-DE" sz="2800" dirty="0" smtClean="0"/>
          </a:p>
          <a:p>
            <a:pPr marL="361950" indent="-361950"/>
            <a:r>
              <a:rPr lang="de-DE" sz="2800" dirty="0" smtClean="0"/>
              <a:t>Berücksichtigung des durchschnittlichen Zahlungseingangs in n Tagen über Fälligkeit</a:t>
            </a:r>
          </a:p>
          <a:p>
            <a:endParaRPr lang="de-DE" sz="2800" dirty="0" smtClean="0"/>
          </a:p>
          <a:p>
            <a:r>
              <a:rPr lang="de-DE" sz="2800" dirty="0" smtClean="0"/>
              <a:t>Integriertes Mahnwesen (Zukunft)</a:t>
            </a:r>
          </a:p>
          <a:p>
            <a:endParaRPr lang="de-DE" dirty="0"/>
          </a:p>
        </p:txBody>
      </p:sp>
      <p:pic>
        <p:nvPicPr>
          <p:cNvPr id="6" name="Picture 2" descr="C:\Users\mle\Desktop\eLF Logo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590"/>
          <a:stretch/>
        </p:blipFill>
        <p:spPr bwMode="auto">
          <a:xfrm>
            <a:off x="1143000" y="495300"/>
            <a:ext cx="841011" cy="907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52979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dirty="0" err="1" smtClean="0">
                <a:solidFill>
                  <a:srgbClr val="29363E"/>
                </a:solidFill>
              </a:rPr>
              <a:t>easyLogic</a:t>
            </a:r>
            <a:r>
              <a:rPr lang="de-DE" dirty="0" smtClean="0"/>
              <a:t> </a:t>
            </a:r>
            <a:r>
              <a:rPr lang="de-DE" dirty="0" err="1" smtClean="0"/>
              <a:t>Finance</a:t>
            </a:r>
            <a:r>
              <a:rPr lang="de-DE" dirty="0" smtClean="0"/>
              <a:t> Konzept</a:t>
            </a:r>
            <a:endParaRPr lang="de-DE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r>
              <a:rPr lang="de-DE" smtClean="0"/>
              <a:t>Folie </a:t>
            </a:r>
            <a:fld id="{BBA6EBB1-E6F9-4D78-9BDB-01776856D945}" type="slidenum">
              <a:rPr lang="de-DE" smtClean="0"/>
              <a:pPr algn="ctr"/>
              <a:t>11</a:t>
            </a:fld>
            <a:endParaRPr lang="de-DE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smtClean="0"/>
              <a:t>     </a:t>
            </a:r>
            <a:r>
              <a:rPr lang="de-DE" dirty="0" smtClean="0">
                <a:solidFill>
                  <a:srgbClr val="29363E"/>
                </a:solidFill>
              </a:rPr>
              <a:t>Zyklische OPs 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de-DE" sz="2800" dirty="0" smtClean="0"/>
              <a:t>ZOPs sind alle periodisch wiederkehrenden </a:t>
            </a:r>
            <a:r>
              <a:rPr lang="de-DE" sz="2800" dirty="0" err="1" smtClean="0"/>
              <a:t>Kontoein</a:t>
            </a:r>
            <a:r>
              <a:rPr lang="de-DE" sz="2800" dirty="0"/>
              <a:t>-</a:t>
            </a:r>
            <a:r>
              <a:rPr lang="de-DE" sz="2800" dirty="0" smtClean="0"/>
              <a:t> und Kontoausgänge </a:t>
            </a:r>
          </a:p>
          <a:p>
            <a:pPr indent="0">
              <a:buNone/>
            </a:pPr>
            <a:r>
              <a:rPr lang="de-DE" sz="2800" dirty="0" smtClean="0"/>
              <a:t>    ohne entsprechende Belegdokumentation</a:t>
            </a:r>
          </a:p>
          <a:p>
            <a:pPr lvl="1"/>
            <a:r>
              <a:rPr lang="de-DE" sz="2400" dirty="0" smtClean="0"/>
              <a:t>Mögliche ZOPs sind Miete, Strom, Wasser &amp; Gas, Versicherungen etc.</a:t>
            </a:r>
          </a:p>
          <a:p>
            <a:endParaRPr lang="de-DE" dirty="0"/>
          </a:p>
          <a:p>
            <a:r>
              <a:rPr lang="de-DE" sz="2800" dirty="0" smtClean="0"/>
              <a:t>Manuelle Definition aller zyklischen Posten für best. Zeitraum</a:t>
            </a:r>
          </a:p>
          <a:p>
            <a:pPr lvl="1"/>
            <a:r>
              <a:rPr lang="de-DE" sz="2400" dirty="0" smtClean="0"/>
              <a:t>halbautomatisierte Zuordnung zu den entsprechenden Kontobewegungen</a:t>
            </a:r>
          </a:p>
          <a:p>
            <a:pPr lvl="1"/>
            <a:r>
              <a:rPr lang="de-DE" sz="2400" dirty="0" smtClean="0"/>
              <a:t>Berücksichtigung aller beleglosen Posten in Liquiditätsplanung</a:t>
            </a:r>
          </a:p>
          <a:p>
            <a:endParaRPr lang="de-DE" sz="2400" dirty="0"/>
          </a:p>
        </p:txBody>
      </p:sp>
      <p:pic>
        <p:nvPicPr>
          <p:cNvPr id="6" name="Picture 2" descr="C:\Users\mle\Desktop\eLF Logo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590"/>
          <a:stretch/>
        </p:blipFill>
        <p:spPr bwMode="auto">
          <a:xfrm>
            <a:off x="1143000" y="495300"/>
            <a:ext cx="841011" cy="907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60425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platzhalter 5"/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0" b="260"/>
          <a:stretch>
            <a:fillRect/>
          </a:stretch>
        </p:blipFill>
        <p:spPr/>
      </p:pic>
      <p:sp>
        <p:nvSpPr>
          <p:cNvPr id="3" name="Fußzeilenplatzhalter 2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de-DE" dirty="0" err="1" smtClean="0">
                <a:solidFill>
                  <a:srgbClr val="29363E"/>
                </a:solidFill>
              </a:rPr>
              <a:t>easyLogic</a:t>
            </a:r>
            <a:r>
              <a:rPr lang="de-DE" dirty="0" smtClean="0"/>
              <a:t> </a:t>
            </a:r>
            <a:r>
              <a:rPr lang="de-DE" dirty="0" err="1" smtClean="0"/>
              <a:t>Finance</a:t>
            </a:r>
            <a:r>
              <a:rPr lang="de-DE" dirty="0" smtClean="0"/>
              <a:t> Konzept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algn="ctr"/>
            <a:r>
              <a:rPr lang="de-DE" smtClean="0"/>
              <a:t>Folie </a:t>
            </a:r>
            <a:fld id="{BBA6EBB1-E6F9-4D78-9BDB-01776856D945}" type="slidenum">
              <a:rPr lang="de-DE" smtClean="0"/>
              <a:pPr algn="ctr"/>
              <a:t>12</a:t>
            </a:fld>
            <a:endParaRPr lang="de-DE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	  </a:t>
            </a:r>
            <a:r>
              <a:rPr lang="de-DE" dirty="0" smtClean="0">
                <a:solidFill>
                  <a:srgbClr val="29363E"/>
                </a:solidFill>
              </a:rPr>
              <a:t>Liquiditätsplanung, </a:t>
            </a:r>
            <a:r>
              <a:rPr lang="de-DE" sz="4000" dirty="0" smtClean="0">
                <a:solidFill>
                  <a:srgbClr val="868789"/>
                </a:solidFill>
              </a:rPr>
              <a:t>finanzielle Transparenz</a:t>
            </a:r>
            <a:endParaRPr lang="de-DE" sz="4000" dirty="0">
              <a:solidFill>
                <a:srgbClr val="868789"/>
              </a:solidFill>
            </a:endParaRPr>
          </a:p>
        </p:txBody>
      </p:sp>
      <p:pic>
        <p:nvPicPr>
          <p:cNvPr id="7" name="Picture 2" descr="C:\Users\mle\Desktop\eLF Logo.png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590"/>
          <a:stretch/>
        </p:blipFill>
        <p:spPr bwMode="auto">
          <a:xfrm>
            <a:off x="1371600" y="1141413"/>
            <a:ext cx="1802780" cy="1944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99024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dirty="0" err="1" smtClean="0">
                <a:solidFill>
                  <a:srgbClr val="29363E"/>
                </a:solidFill>
              </a:rPr>
              <a:t>easyLogic</a:t>
            </a:r>
            <a:r>
              <a:rPr lang="de-DE" dirty="0" smtClean="0"/>
              <a:t> </a:t>
            </a:r>
            <a:r>
              <a:rPr lang="de-DE" dirty="0" err="1" smtClean="0"/>
              <a:t>Finance</a:t>
            </a:r>
            <a:r>
              <a:rPr lang="de-DE" dirty="0" smtClean="0"/>
              <a:t> Konzept</a:t>
            </a:r>
            <a:endParaRPr lang="de-DE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r>
              <a:rPr lang="de-DE" smtClean="0"/>
              <a:t>Folie </a:t>
            </a:r>
            <a:fld id="{BBA6EBB1-E6F9-4D78-9BDB-01776856D945}" type="slidenum">
              <a:rPr lang="de-DE" smtClean="0"/>
              <a:pPr algn="ctr"/>
              <a:t>13</a:t>
            </a:fld>
            <a:endParaRPr lang="de-DE" dirty="0"/>
          </a:p>
        </p:txBody>
      </p:sp>
      <p:sp>
        <p:nvSpPr>
          <p:cNvPr id="6" name="Titel 1"/>
          <p:cNvSpPr>
            <a:spLocks noGrp="1"/>
          </p:cNvSpPr>
          <p:nvPr>
            <p:ph type="title"/>
          </p:nvPr>
        </p:nvSpPr>
        <p:spPr>
          <a:xfrm>
            <a:off x="1428750" y="590550"/>
            <a:ext cx="15430500" cy="714375"/>
          </a:xfrm>
        </p:spPr>
        <p:txBody>
          <a:bodyPr>
            <a:normAutofit fontScale="90000"/>
          </a:bodyPr>
          <a:lstStyle/>
          <a:p>
            <a:r>
              <a:rPr lang="de-DE" dirty="0" smtClean="0"/>
              <a:t>     </a:t>
            </a:r>
            <a:r>
              <a:rPr lang="de-DE" dirty="0" smtClean="0">
                <a:solidFill>
                  <a:srgbClr val="29363E"/>
                </a:solidFill>
              </a:rPr>
              <a:t>Liquiditätsplanung</a:t>
            </a:r>
            <a:endParaRPr lang="de-DE" dirty="0">
              <a:solidFill>
                <a:srgbClr val="29363E"/>
              </a:solidFill>
            </a:endParaRPr>
          </a:p>
        </p:txBody>
      </p:sp>
      <p:sp>
        <p:nvSpPr>
          <p:cNvPr id="7" name="Textplatzhalter 2"/>
          <p:cNvSpPr>
            <a:spLocks noGrp="1"/>
          </p:cNvSpPr>
          <p:nvPr>
            <p:ph type="body" sz="quarter" idx="12"/>
          </p:nvPr>
        </p:nvSpPr>
        <p:spPr>
          <a:xfrm>
            <a:off x="1428750" y="1905000"/>
            <a:ext cx="15430500" cy="6667500"/>
          </a:xfrm>
        </p:spPr>
        <p:txBody>
          <a:bodyPr/>
          <a:lstStyle/>
          <a:p>
            <a:r>
              <a:rPr lang="de-DE" sz="2800" dirty="0" smtClean="0"/>
              <a:t>Täglich aktualisierte Liquiditätsübersicht und Vorschau</a:t>
            </a:r>
          </a:p>
          <a:p>
            <a:pPr lvl="1"/>
            <a:r>
              <a:rPr lang="de-DE" sz="2400" dirty="0" smtClean="0"/>
              <a:t>Einbeziehung aktueller Kontenbestände und KK-Linien</a:t>
            </a:r>
          </a:p>
          <a:p>
            <a:pPr lvl="1"/>
            <a:r>
              <a:rPr lang="de-DE" sz="2400" dirty="0" smtClean="0"/>
              <a:t>Einbeziehung aller kurzfristigen Forderungen und Verbindlichkeiten</a:t>
            </a:r>
          </a:p>
          <a:p>
            <a:pPr lvl="1"/>
            <a:r>
              <a:rPr lang="de-DE" sz="2400" dirty="0" smtClean="0"/>
              <a:t>Einbeziehung der Fix-/ Grundkosten (ZOPs)</a:t>
            </a:r>
          </a:p>
          <a:p>
            <a:pPr lvl="1"/>
            <a:r>
              <a:rPr lang="de-DE" sz="2400" dirty="0" smtClean="0"/>
              <a:t>Berücksichtigung des durchschnittlichen Zahlungseingangs über Fälligkeit</a:t>
            </a:r>
          </a:p>
          <a:p>
            <a:pPr lvl="1"/>
            <a:endParaRPr lang="de-DE" sz="2400" dirty="0" smtClean="0"/>
          </a:p>
          <a:p>
            <a:r>
              <a:rPr lang="de-DE" sz="2800" dirty="0" smtClean="0"/>
              <a:t>Verschiedene Darstellungsoptionen möglich</a:t>
            </a:r>
          </a:p>
          <a:p>
            <a:pPr lvl="1"/>
            <a:r>
              <a:rPr lang="de-DE" sz="2400" dirty="0" smtClean="0"/>
              <a:t>Listenansicht</a:t>
            </a:r>
          </a:p>
          <a:p>
            <a:pPr lvl="1"/>
            <a:r>
              <a:rPr lang="de-DE" sz="2400" dirty="0" smtClean="0"/>
              <a:t>Grafische Ansicht</a:t>
            </a:r>
          </a:p>
          <a:p>
            <a:pPr lvl="1"/>
            <a:endParaRPr lang="de-DE" dirty="0" smtClean="0"/>
          </a:p>
          <a:p>
            <a:pPr lvl="1"/>
            <a:endParaRPr lang="de-DE" dirty="0" smtClean="0"/>
          </a:p>
          <a:p>
            <a:pPr lvl="1"/>
            <a:endParaRPr lang="de-DE" dirty="0"/>
          </a:p>
        </p:txBody>
      </p:sp>
      <p:pic>
        <p:nvPicPr>
          <p:cNvPr id="8" name="Picture 2" descr="C:\Users\mle\Desktop\eLF Logo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590"/>
          <a:stretch/>
        </p:blipFill>
        <p:spPr bwMode="auto">
          <a:xfrm>
            <a:off x="1143000" y="495300"/>
            <a:ext cx="841011" cy="907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228" t="20424" r="3903" b="13509"/>
          <a:stretch/>
        </p:blipFill>
        <p:spPr bwMode="auto">
          <a:xfrm>
            <a:off x="13044963" y="1905000"/>
            <a:ext cx="5075137" cy="201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718536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platzhalter 5"/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9090879"/>
          </a:xfrm>
        </p:spPr>
      </p:pic>
      <p:sp>
        <p:nvSpPr>
          <p:cNvPr id="3" name="Fußzeilenplatzhalter 2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de-DE" dirty="0" err="1" smtClean="0">
                <a:solidFill>
                  <a:srgbClr val="29363E"/>
                </a:solidFill>
              </a:rPr>
              <a:t>easyLogic</a:t>
            </a:r>
            <a:r>
              <a:rPr lang="de-DE" dirty="0" smtClean="0"/>
              <a:t> </a:t>
            </a:r>
            <a:r>
              <a:rPr lang="de-DE" dirty="0" err="1" smtClean="0"/>
              <a:t>Finance</a:t>
            </a:r>
            <a:r>
              <a:rPr lang="de-DE" dirty="0" smtClean="0"/>
              <a:t> Konzept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algn="ctr"/>
            <a:r>
              <a:rPr lang="de-DE" smtClean="0"/>
              <a:t>Folie </a:t>
            </a:r>
            <a:fld id="{BBA6EBB1-E6F9-4D78-9BDB-01776856D945}" type="slidenum">
              <a:rPr lang="de-DE" smtClean="0"/>
              <a:pPr algn="ctr"/>
              <a:t>14</a:t>
            </a:fld>
            <a:endParaRPr lang="de-DE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	  </a:t>
            </a:r>
            <a:r>
              <a:rPr lang="de-DE" dirty="0" smtClean="0">
                <a:solidFill>
                  <a:srgbClr val="29363E"/>
                </a:solidFill>
              </a:rPr>
              <a:t>Steuerberater,</a:t>
            </a:r>
            <a:r>
              <a:rPr lang="de-DE" sz="4000" dirty="0" smtClean="0">
                <a:solidFill>
                  <a:srgbClr val="29363E"/>
                </a:solidFill>
              </a:rPr>
              <a:t> </a:t>
            </a:r>
            <a:r>
              <a:rPr lang="de-DE" sz="4000" dirty="0" smtClean="0">
                <a:solidFill>
                  <a:srgbClr val="868789"/>
                </a:solidFill>
              </a:rPr>
              <a:t>Kommunikation und Austausch</a:t>
            </a:r>
            <a:endParaRPr lang="de-DE" sz="4000" dirty="0">
              <a:solidFill>
                <a:srgbClr val="868789"/>
              </a:solidFill>
            </a:endParaRPr>
          </a:p>
        </p:txBody>
      </p:sp>
      <p:pic>
        <p:nvPicPr>
          <p:cNvPr id="7" name="Picture 2" descr="C:\Users\mle\Desktop\eLF Logo.png"/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590"/>
          <a:stretch/>
        </p:blipFill>
        <p:spPr bwMode="auto">
          <a:xfrm>
            <a:off x="1371600" y="1141413"/>
            <a:ext cx="1802780" cy="1944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7975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sz="quarter" idx="12"/>
          </p:nvPr>
        </p:nvSpPr>
        <p:spPr>
          <a:xfrm>
            <a:off x="1428750" y="1905000"/>
            <a:ext cx="7639050" cy="6667500"/>
          </a:xfrm>
        </p:spPr>
        <p:txBody>
          <a:bodyPr/>
          <a:lstStyle/>
          <a:p>
            <a:r>
              <a:rPr lang="de-DE" sz="2800" dirty="0" smtClean="0"/>
              <a:t>Automatischer Austausch</a:t>
            </a:r>
          </a:p>
          <a:p>
            <a:pPr marL="898525" lvl="1" indent="-268288"/>
            <a:r>
              <a:rPr lang="de-DE" sz="2400" dirty="0"/>
              <a:t>g</a:t>
            </a:r>
            <a:r>
              <a:rPr lang="de-DE" sz="2400" dirty="0" smtClean="0"/>
              <a:t>enerierter Buchungsstapel auf Monatsbasis</a:t>
            </a:r>
          </a:p>
          <a:p>
            <a:pPr indent="361950"/>
            <a:r>
              <a:rPr lang="de-DE" sz="2800" dirty="0" smtClean="0"/>
              <a:t>Überprüfung und Fehlerbehebung</a:t>
            </a:r>
          </a:p>
          <a:p>
            <a:pPr marL="898525" lvl="1" indent="-268288"/>
            <a:r>
              <a:rPr lang="de-DE" sz="2400" dirty="0" err="1" smtClean="0"/>
              <a:t>ToDo</a:t>
            </a:r>
            <a:r>
              <a:rPr lang="de-DE" sz="2400" dirty="0" smtClean="0"/>
              <a:t>-Liste für STB und Mandant</a:t>
            </a:r>
          </a:p>
          <a:p>
            <a:pPr indent="361950"/>
            <a:r>
              <a:rPr lang="de-DE" sz="2800" dirty="0"/>
              <a:t>S</a:t>
            </a:r>
            <a:r>
              <a:rPr lang="de-DE" sz="2800" dirty="0" smtClean="0"/>
              <a:t>ichere Datenübermittlung</a:t>
            </a:r>
          </a:p>
          <a:p>
            <a:pPr indent="361950"/>
            <a:r>
              <a:rPr lang="de-DE" sz="2800" dirty="0" smtClean="0"/>
              <a:t>Mitteilung weiterer Informationen</a:t>
            </a:r>
          </a:p>
          <a:p>
            <a:pPr marL="898525" lvl="1" indent="-268288"/>
            <a:r>
              <a:rPr lang="de-DE" sz="2400" dirty="0"/>
              <a:t>z</a:t>
            </a:r>
            <a:r>
              <a:rPr lang="de-DE" sz="2400" dirty="0" smtClean="0"/>
              <a:t>.B. Veränderungen bzgl. Löhne</a:t>
            </a:r>
          </a:p>
          <a:p>
            <a:pPr marL="898525" lvl="1" indent="-268288"/>
            <a:r>
              <a:rPr lang="de-DE" sz="2400" dirty="0"/>
              <a:t>s</a:t>
            </a:r>
            <a:r>
              <a:rPr lang="de-DE" sz="2400" dirty="0" smtClean="0"/>
              <a:t>onstige Kommentare zu Belegen möglich</a:t>
            </a:r>
          </a:p>
        </p:txBody>
      </p:sp>
      <p:pic>
        <p:nvPicPr>
          <p:cNvPr id="7" name="Bildplatzhalter 6"/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60" r="18460"/>
          <a:stretch>
            <a:fillRect/>
          </a:stretch>
        </p:blipFill>
        <p:spPr/>
      </p:pic>
      <p:sp>
        <p:nvSpPr>
          <p:cNvPr id="5" name="Fußzeilenplatzhalter 4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de-DE" dirty="0" err="1" smtClean="0">
                <a:solidFill>
                  <a:srgbClr val="29363E"/>
                </a:solidFill>
              </a:rPr>
              <a:t>easyLogic</a:t>
            </a:r>
            <a:r>
              <a:rPr lang="de-DE" dirty="0" smtClean="0"/>
              <a:t> </a:t>
            </a:r>
            <a:r>
              <a:rPr lang="de-DE" dirty="0" err="1" smtClean="0"/>
              <a:t>Finance</a:t>
            </a:r>
            <a:r>
              <a:rPr lang="de-DE" dirty="0" smtClean="0"/>
              <a:t> Konzept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ctr"/>
            <a:r>
              <a:rPr lang="de-DE" smtClean="0"/>
              <a:t>Folie </a:t>
            </a:r>
            <a:fld id="{BBA6EBB1-E6F9-4D78-9BDB-01776856D945}" type="slidenum">
              <a:rPr lang="de-DE" smtClean="0"/>
              <a:pPr algn="ctr"/>
              <a:t>15</a:t>
            </a:fld>
            <a:endParaRPr lang="de-DE" dirty="0"/>
          </a:p>
        </p:txBody>
      </p:sp>
      <p:sp>
        <p:nvSpPr>
          <p:cNvPr id="8" name="Titel 3"/>
          <p:cNvSpPr>
            <a:spLocks noGrp="1"/>
          </p:cNvSpPr>
          <p:nvPr>
            <p:ph type="title"/>
          </p:nvPr>
        </p:nvSpPr>
        <p:spPr>
          <a:xfrm>
            <a:off x="1428750" y="590550"/>
            <a:ext cx="15430500" cy="714375"/>
          </a:xfrm>
        </p:spPr>
        <p:txBody>
          <a:bodyPr>
            <a:normAutofit fontScale="90000"/>
          </a:bodyPr>
          <a:lstStyle/>
          <a:p>
            <a:r>
              <a:rPr lang="de-DE" dirty="0" smtClean="0"/>
              <a:t>     </a:t>
            </a:r>
            <a:r>
              <a:rPr lang="de-DE" dirty="0" smtClean="0">
                <a:solidFill>
                  <a:srgbClr val="29363E"/>
                </a:solidFill>
              </a:rPr>
              <a:t>Steuerberaterkommunikation</a:t>
            </a:r>
            <a:endParaRPr lang="de-DE" dirty="0">
              <a:solidFill>
                <a:srgbClr val="29363E"/>
              </a:solidFill>
            </a:endParaRPr>
          </a:p>
        </p:txBody>
      </p:sp>
      <p:pic>
        <p:nvPicPr>
          <p:cNvPr id="9" name="Picture 2" descr="C:\Users\mle\Desktop\eLF Logo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590"/>
          <a:stretch/>
        </p:blipFill>
        <p:spPr bwMode="auto">
          <a:xfrm>
            <a:off x="990600" y="495300"/>
            <a:ext cx="841011" cy="907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2965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platzhalter 5"/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39" b="12739"/>
          <a:stretch>
            <a:fillRect/>
          </a:stretch>
        </p:blipFill>
        <p:spPr/>
      </p:pic>
      <p:sp>
        <p:nvSpPr>
          <p:cNvPr id="3" name="Fußzeilenplatzhalter 2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de-DE" dirty="0" err="1" smtClean="0">
                <a:solidFill>
                  <a:srgbClr val="29363E"/>
                </a:solidFill>
              </a:rPr>
              <a:t>easyLogic</a:t>
            </a:r>
            <a:r>
              <a:rPr lang="de-DE" dirty="0" smtClean="0"/>
              <a:t> </a:t>
            </a:r>
            <a:r>
              <a:rPr lang="de-DE" dirty="0" err="1" smtClean="0"/>
              <a:t>Finance</a:t>
            </a:r>
            <a:r>
              <a:rPr lang="de-DE" dirty="0" smtClean="0"/>
              <a:t> Konzept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algn="ctr"/>
            <a:r>
              <a:rPr lang="de-DE" smtClean="0"/>
              <a:t>Folie </a:t>
            </a:r>
            <a:fld id="{BBA6EBB1-E6F9-4D78-9BDB-01776856D945}" type="slidenum">
              <a:rPr lang="de-DE" smtClean="0"/>
              <a:pPr algn="ctr"/>
              <a:t>16</a:t>
            </a:fld>
            <a:endParaRPr lang="de-DE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	  </a:t>
            </a:r>
            <a:r>
              <a:rPr lang="de-DE" dirty="0" smtClean="0">
                <a:solidFill>
                  <a:srgbClr val="29363E"/>
                </a:solidFill>
              </a:rPr>
              <a:t>Planzahlen,</a:t>
            </a:r>
            <a:r>
              <a:rPr lang="de-DE" sz="4000" dirty="0" smtClean="0">
                <a:solidFill>
                  <a:srgbClr val="868789"/>
                </a:solidFill>
              </a:rPr>
              <a:t> kurz-, mittel und langfristig</a:t>
            </a:r>
            <a:r>
              <a:rPr lang="de-DE" dirty="0" smtClean="0"/>
              <a:t> </a:t>
            </a:r>
            <a:endParaRPr lang="de-DE" dirty="0"/>
          </a:p>
        </p:txBody>
      </p:sp>
      <p:pic>
        <p:nvPicPr>
          <p:cNvPr id="7" name="Picture 2" descr="C:\Users\mle\Desktop\eLF Logo.png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590"/>
          <a:stretch/>
        </p:blipFill>
        <p:spPr bwMode="auto">
          <a:xfrm>
            <a:off x="1371600" y="1141413"/>
            <a:ext cx="1802780" cy="1944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5356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dirty="0" err="1" smtClean="0">
                <a:solidFill>
                  <a:srgbClr val="29363E"/>
                </a:solidFill>
              </a:rPr>
              <a:t>easyLogic</a:t>
            </a:r>
            <a:r>
              <a:rPr lang="de-DE" dirty="0" smtClean="0"/>
              <a:t> </a:t>
            </a:r>
            <a:r>
              <a:rPr lang="de-DE" dirty="0" err="1" smtClean="0"/>
              <a:t>Finance</a:t>
            </a:r>
            <a:r>
              <a:rPr lang="de-DE" dirty="0" smtClean="0"/>
              <a:t> Konzept</a:t>
            </a:r>
            <a:endParaRPr lang="de-DE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r>
              <a:rPr lang="de-DE" smtClean="0"/>
              <a:t>Folie </a:t>
            </a:r>
            <a:fld id="{BBA6EBB1-E6F9-4D78-9BDB-01776856D945}" type="slidenum">
              <a:rPr lang="de-DE" smtClean="0"/>
              <a:pPr algn="ctr"/>
              <a:t>17</a:t>
            </a:fld>
            <a:endParaRPr lang="de-DE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smtClean="0"/>
              <a:t>     </a:t>
            </a:r>
            <a:r>
              <a:rPr lang="de-DE" dirty="0" smtClean="0">
                <a:solidFill>
                  <a:srgbClr val="29363E"/>
                </a:solidFill>
              </a:rPr>
              <a:t>Planzahlen</a:t>
            </a:r>
            <a:endParaRPr lang="de-DE" dirty="0">
              <a:solidFill>
                <a:srgbClr val="29363E"/>
              </a:solidFill>
            </a:endParaRP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de-DE" sz="2800" dirty="0" smtClean="0"/>
              <a:t>Mögliche Zeithorizonte</a:t>
            </a:r>
          </a:p>
          <a:p>
            <a:pPr lvl="1"/>
            <a:r>
              <a:rPr lang="de-DE" sz="2400" dirty="0" smtClean="0"/>
              <a:t>kurzfristig (bis zu einem Jahr)</a:t>
            </a:r>
          </a:p>
          <a:p>
            <a:pPr lvl="1"/>
            <a:r>
              <a:rPr lang="de-DE" sz="2400" dirty="0" smtClean="0"/>
              <a:t>mittelfristig (zwei bis drei Jahre)</a:t>
            </a:r>
          </a:p>
          <a:p>
            <a:pPr lvl="1"/>
            <a:r>
              <a:rPr lang="de-DE" sz="2400" dirty="0"/>
              <a:t>l</a:t>
            </a:r>
            <a:r>
              <a:rPr lang="de-DE" sz="2400" dirty="0" smtClean="0"/>
              <a:t>angfristig (fünf Jahre)</a:t>
            </a:r>
          </a:p>
          <a:p>
            <a:r>
              <a:rPr lang="de-DE" dirty="0" smtClean="0"/>
              <a:t> </a:t>
            </a:r>
            <a:r>
              <a:rPr lang="de-DE" sz="2800" dirty="0" smtClean="0"/>
              <a:t>Mögliche Kennzahlen/ Daten</a:t>
            </a:r>
          </a:p>
          <a:p>
            <a:pPr lvl="1"/>
            <a:r>
              <a:rPr lang="de-DE" sz="2400" dirty="0" smtClean="0"/>
              <a:t>Umsatz und Erträge</a:t>
            </a:r>
          </a:p>
          <a:p>
            <a:pPr lvl="1"/>
            <a:r>
              <a:rPr lang="de-DE" sz="2400" dirty="0" smtClean="0"/>
              <a:t>zeitliche Entwicklung/ Veränderung der Grundkosten</a:t>
            </a:r>
          </a:p>
          <a:p>
            <a:pPr lvl="1"/>
            <a:r>
              <a:rPr lang="de-DE" sz="2400" dirty="0" smtClean="0"/>
              <a:t>Deckungsbeiträge nach Projekt/ Produkt/ Sparten</a:t>
            </a:r>
          </a:p>
          <a:p>
            <a:pPr lvl="1"/>
            <a:r>
              <a:rPr lang="de-DE" sz="2400" dirty="0" smtClean="0"/>
              <a:t>Budgets für Marketing</a:t>
            </a:r>
            <a:r>
              <a:rPr lang="de-DE" sz="2400" dirty="0"/>
              <a:t> </a:t>
            </a:r>
            <a:r>
              <a:rPr lang="de-DE" sz="2400" dirty="0" smtClean="0"/>
              <a:t>und Vertrieb</a:t>
            </a:r>
          </a:p>
          <a:p>
            <a:pPr indent="0">
              <a:buNone/>
            </a:pPr>
            <a:endParaRPr lang="de-DE" dirty="0" smtClean="0"/>
          </a:p>
        </p:txBody>
      </p:sp>
      <p:pic>
        <p:nvPicPr>
          <p:cNvPr id="6" name="Picture 2" descr="C:\Users\mle\Desktop\eLF Logo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590"/>
          <a:stretch/>
        </p:blipFill>
        <p:spPr bwMode="auto">
          <a:xfrm>
            <a:off x="1143000" y="495300"/>
            <a:ext cx="841011" cy="907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6828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platzhalter 5"/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95" b="12695"/>
          <a:stretch>
            <a:fillRect/>
          </a:stretch>
        </p:blipFill>
        <p:spPr/>
      </p:pic>
      <p:sp>
        <p:nvSpPr>
          <p:cNvPr id="3" name="Fußzeilenplatzhalter 2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de-DE" dirty="0" err="1" smtClean="0">
                <a:solidFill>
                  <a:srgbClr val="29363E"/>
                </a:solidFill>
              </a:rPr>
              <a:t>easyLogic</a:t>
            </a:r>
            <a:r>
              <a:rPr lang="de-DE" dirty="0" smtClean="0"/>
              <a:t> </a:t>
            </a:r>
            <a:r>
              <a:rPr lang="de-DE" dirty="0" err="1" smtClean="0"/>
              <a:t>Finance</a:t>
            </a:r>
            <a:r>
              <a:rPr lang="de-DE" dirty="0" smtClean="0"/>
              <a:t> Konzept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algn="ctr"/>
            <a:r>
              <a:rPr lang="de-DE" smtClean="0"/>
              <a:t>Folie </a:t>
            </a:r>
            <a:fld id="{BBA6EBB1-E6F9-4D78-9BDB-01776856D945}" type="slidenum">
              <a:rPr lang="de-DE" smtClean="0"/>
              <a:pPr algn="ctr"/>
              <a:t>18</a:t>
            </a:fld>
            <a:endParaRPr lang="de-DE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	  </a:t>
            </a:r>
            <a:r>
              <a:rPr lang="de-DE" dirty="0" smtClean="0">
                <a:solidFill>
                  <a:srgbClr val="29363E"/>
                </a:solidFill>
              </a:rPr>
              <a:t>Kontenmanagement,</a:t>
            </a:r>
            <a:r>
              <a:rPr lang="de-DE" sz="4000" dirty="0" smtClean="0">
                <a:solidFill>
                  <a:srgbClr val="868789"/>
                </a:solidFill>
              </a:rPr>
              <a:t> kontenübergreifend</a:t>
            </a:r>
            <a:endParaRPr lang="de-DE" sz="4000" dirty="0">
              <a:solidFill>
                <a:srgbClr val="868789"/>
              </a:solidFill>
            </a:endParaRPr>
          </a:p>
        </p:txBody>
      </p:sp>
      <p:pic>
        <p:nvPicPr>
          <p:cNvPr id="7" name="Picture 2" descr="C:\Users\mle\Desktop\eLF Logo.png"/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590"/>
          <a:stretch/>
        </p:blipFill>
        <p:spPr bwMode="auto">
          <a:xfrm>
            <a:off x="1371600" y="1141413"/>
            <a:ext cx="1802780" cy="1944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8795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dirty="0" err="1" smtClean="0">
                <a:solidFill>
                  <a:srgbClr val="29363E"/>
                </a:solidFill>
              </a:rPr>
              <a:t>easyLogic</a:t>
            </a:r>
            <a:r>
              <a:rPr lang="de-DE" dirty="0" smtClean="0"/>
              <a:t> </a:t>
            </a:r>
            <a:r>
              <a:rPr lang="de-DE" dirty="0" err="1" smtClean="0"/>
              <a:t>Finance</a:t>
            </a:r>
            <a:r>
              <a:rPr lang="de-DE" dirty="0" smtClean="0"/>
              <a:t> Konzept</a:t>
            </a:r>
            <a:endParaRPr lang="de-DE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r>
              <a:rPr lang="de-DE" smtClean="0"/>
              <a:t>Folie </a:t>
            </a:r>
            <a:fld id="{BBA6EBB1-E6F9-4D78-9BDB-01776856D945}" type="slidenum">
              <a:rPr lang="de-DE" smtClean="0"/>
              <a:pPr algn="ctr"/>
              <a:t>19</a:t>
            </a:fld>
            <a:endParaRPr lang="de-DE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/>
              <a:t> </a:t>
            </a:r>
            <a:r>
              <a:rPr lang="de-DE" dirty="0" smtClean="0"/>
              <a:t>    </a:t>
            </a:r>
            <a:r>
              <a:rPr lang="de-DE" dirty="0" smtClean="0">
                <a:solidFill>
                  <a:srgbClr val="29363E"/>
                </a:solidFill>
              </a:rPr>
              <a:t>Kontenbewegungen</a:t>
            </a:r>
            <a:endParaRPr lang="de-DE" dirty="0">
              <a:solidFill>
                <a:srgbClr val="29363E"/>
              </a:solidFill>
            </a:endParaRP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de-DE" sz="2800" dirty="0" smtClean="0"/>
              <a:t>Zusammenfassender Überblick </a:t>
            </a:r>
          </a:p>
          <a:p>
            <a:pPr lvl="1"/>
            <a:r>
              <a:rPr lang="de-DE" sz="2400" dirty="0"/>
              <a:t>k</a:t>
            </a:r>
            <a:r>
              <a:rPr lang="de-DE" sz="2400" dirty="0" smtClean="0"/>
              <a:t>ontenübergreifende Liste aller Kontobewegungen</a:t>
            </a:r>
          </a:p>
          <a:p>
            <a:pPr lvl="1"/>
            <a:r>
              <a:rPr lang="de-DE" sz="2400" dirty="0" smtClean="0"/>
              <a:t>Kontoeinzelansichten</a:t>
            </a:r>
          </a:p>
          <a:p>
            <a:r>
              <a:rPr lang="de-DE" sz="2800" dirty="0" smtClean="0"/>
              <a:t>Übertragung der Kontodaten in eLF</a:t>
            </a:r>
          </a:p>
          <a:p>
            <a:pPr lvl="1"/>
            <a:r>
              <a:rPr lang="de-DE" sz="2400" dirty="0" smtClean="0"/>
              <a:t>Import der Kontoauszüge </a:t>
            </a:r>
            <a:r>
              <a:rPr lang="de-DE" sz="2400" smtClean="0"/>
              <a:t>via CSV</a:t>
            </a:r>
            <a:endParaRPr lang="de-DE" sz="2400" dirty="0" smtClean="0"/>
          </a:p>
          <a:p>
            <a:pPr lvl="1"/>
            <a:r>
              <a:rPr lang="de-DE" sz="2400" dirty="0" smtClean="0"/>
              <a:t>Überweisungen bspw. via Star Money</a:t>
            </a:r>
          </a:p>
          <a:p>
            <a:r>
              <a:rPr lang="de-DE" sz="2800" dirty="0" smtClean="0"/>
              <a:t>Überlegungen für die Zukunft</a:t>
            </a:r>
          </a:p>
          <a:p>
            <a:pPr lvl="1"/>
            <a:r>
              <a:rPr lang="de-DE" sz="2400" dirty="0" smtClean="0"/>
              <a:t>Onlineüberweisungen aus eLF</a:t>
            </a:r>
          </a:p>
        </p:txBody>
      </p:sp>
      <p:pic>
        <p:nvPicPr>
          <p:cNvPr id="6" name="Picture 2" descr="C:\Users\mle\Desktop\eLF Logo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590"/>
          <a:stretch/>
        </p:blipFill>
        <p:spPr bwMode="auto">
          <a:xfrm>
            <a:off x="1140189" y="495300"/>
            <a:ext cx="841011" cy="907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66125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platzhalter 5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83" b="17465"/>
          <a:stretch/>
        </p:blipFill>
        <p:spPr>
          <a:xfrm>
            <a:off x="87190" y="0"/>
            <a:ext cx="18113618" cy="9086850"/>
          </a:xfrm>
        </p:spPr>
      </p:pic>
      <p:sp>
        <p:nvSpPr>
          <p:cNvPr id="3" name="Fußzeilenplatzhalter 2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de-DE" dirty="0" err="1" smtClean="0">
                <a:solidFill>
                  <a:srgbClr val="29363E"/>
                </a:solidFill>
              </a:rPr>
              <a:t>easyLogic</a:t>
            </a:r>
            <a:r>
              <a:rPr lang="de-DE" dirty="0" smtClean="0"/>
              <a:t> </a:t>
            </a:r>
            <a:r>
              <a:rPr lang="de-DE" dirty="0" err="1" smtClean="0"/>
              <a:t>Finance</a:t>
            </a:r>
            <a:r>
              <a:rPr lang="de-DE" dirty="0" smtClean="0"/>
              <a:t> Konzept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algn="ctr"/>
            <a:r>
              <a:rPr lang="de-DE" smtClean="0"/>
              <a:t>Folie </a:t>
            </a:r>
            <a:fld id="{BBA6EBB1-E6F9-4D78-9BDB-01776856D945}" type="slidenum">
              <a:rPr lang="de-DE" smtClean="0"/>
              <a:pPr algn="ctr"/>
              <a:t>20</a:t>
            </a:fld>
            <a:endParaRPr lang="de-DE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	  </a:t>
            </a:r>
            <a:r>
              <a:rPr lang="de-DE" dirty="0" smtClean="0">
                <a:solidFill>
                  <a:srgbClr val="29363E"/>
                </a:solidFill>
              </a:rPr>
              <a:t>Stammdaten, </a:t>
            </a:r>
            <a:r>
              <a:rPr lang="de-DE" sz="4000" dirty="0" smtClean="0">
                <a:solidFill>
                  <a:srgbClr val="868789"/>
                </a:solidFill>
              </a:rPr>
              <a:t>geordnet und übersichtlich</a:t>
            </a:r>
            <a:endParaRPr lang="de-DE" sz="4000" dirty="0">
              <a:solidFill>
                <a:srgbClr val="868789"/>
              </a:solidFill>
            </a:endParaRPr>
          </a:p>
        </p:txBody>
      </p:sp>
      <p:pic>
        <p:nvPicPr>
          <p:cNvPr id="6" name="Picture 2" descr="C:\Users\mle\Desktop\eLF Logo.png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590"/>
          <a:stretch/>
        </p:blipFill>
        <p:spPr bwMode="auto">
          <a:xfrm>
            <a:off x="1371600" y="1141413"/>
            <a:ext cx="1802780" cy="1944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511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dirty="0" err="1" smtClean="0">
                <a:solidFill>
                  <a:srgbClr val="29363E"/>
                </a:solidFill>
              </a:rPr>
              <a:t>easyLogic</a:t>
            </a:r>
            <a:r>
              <a:rPr lang="de-DE" dirty="0" smtClean="0"/>
              <a:t> </a:t>
            </a:r>
            <a:r>
              <a:rPr lang="de-DE" dirty="0" err="1" smtClean="0"/>
              <a:t>Finance</a:t>
            </a:r>
            <a:r>
              <a:rPr lang="de-DE" dirty="0" smtClean="0"/>
              <a:t> Konzept</a:t>
            </a:r>
            <a:endParaRPr lang="de-DE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r>
              <a:rPr lang="de-DE" smtClean="0"/>
              <a:t>Folie </a:t>
            </a:r>
            <a:fld id="{BBA6EBB1-E6F9-4D78-9BDB-01776856D945}" type="slidenum">
              <a:rPr lang="de-DE" smtClean="0"/>
              <a:pPr algn="ctr"/>
              <a:t>21</a:t>
            </a:fld>
            <a:endParaRPr lang="de-DE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smtClean="0"/>
              <a:t>     </a:t>
            </a:r>
            <a:r>
              <a:rPr lang="de-DE" dirty="0" smtClean="0">
                <a:solidFill>
                  <a:srgbClr val="29363E"/>
                </a:solidFill>
              </a:rPr>
              <a:t>Stammdaten</a:t>
            </a:r>
            <a:endParaRPr lang="de-DE" dirty="0">
              <a:solidFill>
                <a:srgbClr val="29363E"/>
              </a:solidFill>
            </a:endParaRP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de-DE" sz="2800" dirty="0" smtClean="0"/>
              <a:t>Anlage und Überblick aller Stammdaten</a:t>
            </a:r>
          </a:p>
          <a:p>
            <a:pPr lvl="1"/>
            <a:r>
              <a:rPr lang="de-DE" sz="2400" dirty="0" smtClean="0"/>
              <a:t>Debitoren und Kreditoren (Master/ Slave-Funktion)</a:t>
            </a:r>
          </a:p>
          <a:p>
            <a:pPr lvl="1"/>
            <a:r>
              <a:rPr lang="de-DE" sz="2400" dirty="0" smtClean="0"/>
              <a:t>CRM Optionen</a:t>
            </a:r>
          </a:p>
          <a:p>
            <a:pPr lvl="1"/>
            <a:r>
              <a:rPr lang="de-DE" sz="2400" dirty="0" smtClean="0"/>
              <a:t>Mitarbeiter</a:t>
            </a:r>
          </a:p>
          <a:p>
            <a:pPr lvl="1"/>
            <a:r>
              <a:rPr lang="de-DE" sz="2400" dirty="0" smtClean="0"/>
              <a:t>Mehrwertsteuersätze</a:t>
            </a:r>
          </a:p>
          <a:p>
            <a:pPr lvl="1"/>
            <a:r>
              <a:rPr lang="de-DE" sz="2400" dirty="0" smtClean="0"/>
              <a:t>Zahlungskonditionen</a:t>
            </a:r>
          </a:p>
          <a:p>
            <a:pPr lvl="1"/>
            <a:r>
              <a:rPr lang="de-DE" sz="2400" dirty="0" smtClean="0"/>
              <a:t>Durchschnittlicher Zahlungseingang in n Tagen über Fälligkeit</a:t>
            </a:r>
          </a:p>
          <a:p>
            <a:r>
              <a:rPr lang="de-DE" sz="2800" dirty="0" smtClean="0"/>
              <a:t>Import/ Export via CSV</a:t>
            </a:r>
          </a:p>
          <a:p>
            <a:r>
              <a:rPr lang="de-DE" sz="2800" dirty="0" smtClean="0"/>
              <a:t>Schnittstelle zu </a:t>
            </a:r>
            <a:r>
              <a:rPr lang="de-DE" sz="2800" dirty="0" err="1" smtClean="0"/>
              <a:t>easyLogic</a:t>
            </a:r>
            <a:r>
              <a:rPr lang="de-DE" sz="2800" dirty="0" smtClean="0"/>
              <a:t>, Navision, Dynamics, Sage etc.</a:t>
            </a:r>
          </a:p>
          <a:p>
            <a:r>
              <a:rPr lang="de-DE" sz="2800" dirty="0"/>
              <a:t>s</a:t>
            </a:r>
            <a:r>
              <a:rPr lang="de-DE" sz="2800" dirty="0" smtClean="0"/>
              <a:t>innvolle Ergänzung: Kategorisierung der Kontakte (z.B. nach Branche)*</a:t>
            </a:r>
          </a:p>
        </p:txBody>
      </p:sp>
      <p:pic>
        <p:nvPicPr>
          <p:cNvPr id="6" name="Picture 2" descr="C:\Users\mle\Desktop\eLF Logo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590"/>
          <a:stretch/>
        </p:blipFill>
        <p:spPr bwMode="auto">
          <a:xfrm>
            <a:off x="990600" y="495300"/>
            <a:ext cx="841011" cy="907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4422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platzhalter 6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389" b="12640"/>
          <a:stretch/>
        </p:blipFill>
        <p:spPr>
          <a:xfrm>
            <a:off x="0" y="-1"/>
            <a:ext cx="18288000" cy="9048751"/>
          </a:xfrm>
        </p:spPr>
      </p:pic>
      <p:sp>
        <p:nvSpPr>
          <p:cNvPr id="3" name="Fußzeilenplatzhalter 2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de-DE" dirty="0" err="1" smtClean="0">
                <a:solidFill>
                  <a:srgbClr val="29363E"/>
                </a:solidFill>
              </a:rPr>
              <a:t>easyLogic</a:t>
            </a:r>
            <a:r>
              <a:rPr lang="de-DE" dirty="0" smtClean="0"/>
              <a:t> </a:t>
            </a:r>
            <a:r>
              <a:rPr lang="de-DE" dirty="0" err="1" smtClean="0"/>
              <a:t>Finance</a:t>
            </a:r>
            <a:r>
              <a:rPr lang="de-DE" dirty="0" smtClean="0"/>
              <a:t> Konzept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algn="ctr"/>
            <a:r>
              <a:rPr lang="de-DE" smtClean="0"/>
              <a:t>Folie </a:t>
            </a:r>
            <a:fld id="{BBA6EBB1-E6F9-4D78-9BDB-01776856D945}" type="slidenum">
              <a:rPr lang="de-DE" smtClean="0"/>
              <a:pPr algn="ctr"/>
              <a:t>22</a:t>
            </a:fld>
            <a:endParaRPr lang="de-DE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	  </a:t>
            </a:r>
            <a:r>
              <a:rPr lang="de-DE" dirty="0" smtClean="0">
                <a:solidFill>
                  <a:srgbClr val="29363E"/>
                </a:solidFill>
              </a:rPr>
              <a:t>Mögliche Erweiterungen</a:t>
            </a:r>
            <a:endParaRPr lang="de-DE" dirty="0">
              <a:solidFill>
                <a:srgbClr val="29363E"/>
              </a:solidFill>
            </a:endParaRPr>
          </a:p>
        </p:txBody>
      </p:sp>
      <p:pic>
        <p:nvPicPr>
          <p:cNvPr id="6" name="Picture 2" descr="C:\Users\mle\Desktop\eLF Logo.png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590"/>
          <a:stretch/>
        </p:blipFill>
        <p:spPr bwMode="auto">
          <a:xfrm>
            <a:off x="1371600" y="1141413"/>
            <a:ext cx="1802780" cy="1944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1276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dirty="0" err="1" smtClean="0">
                <a:solidFill>
                  <a:srgbClr val="29363E"/>
                </a:solidFill>
              </a:rPr>
              <a:t>easyLogic</a:t>
            </a:r>
            <a:r>
              <a:rPr lang="de-DE" dirty="0" smtClean="0"/>
              <a:t> </a:t>
            </a:r>
            <a:r>
              <a:rPr lang="de-DE" dirty="0" err="1" smtClean="0"/>
              <a:t>Finance</a:t>
            </a:r>
            <a:r>
              <a:rPr lang="de-DE" dirty="0" smtClean="0"/>
              <a:t> Konzept</a:t>
            </a:r>
            <a:endParaRPr lang="de-DE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r>
              <a:rPr lang="de-DE" smtClean="0"/>
              <a:t>Folie </a:t>
            </a:r>
            <a:fld id="{BBA6EBB1-E6F9-4D78-9BDB-01776856D945}" type="slidenum">
              <a:rPr lang="de-DE" smtClean="0"/>
              <a:pPr algn="ctr"/>
              <a:t>23</a:t>
            </a:fld>
            <a:endParaRPr lang="de-DE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smtClean="0"/>
              <a:t>     </a:t>
            </a:r>
            <a:r>
              <a:rPr lang="de-DE" dirty="0" smtClean="0">
                <a:solidFill>
                  <a:schemeClr val="tx1"/>
                </a:solidFill>
              </a:rPr>
              <a:t>M</a:t>
            </a:r>
            <a:r>
              <a:rPr lang="de-DE" dirty="0" smtClean="0">
                <a:solidFill>
                  <a:srgbClr val="29363E"/>
                </a:solidFill>
              </a:rPr>
              <a:t>ögliche Erweiterungen</a:t>
            </a:r>
            <a:endParaRPr lang="de-DE" dirty="0">
              <a:solidFill>
                <a:srgbClr val="29363E"/>
              </a:solidFill>
            </a:endParaRP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de-DE" sz="2800" dirty="0" smtClean="0"/>
              <a:t>Banking</a:t>
            </a:r>
          </a:p>
          <a:p>
            <a:r>
              <a:rPr lang="de-DE" sz="2800" dirty="0" smtClean="0"/>
              <a:t>Internationalisierung</a:t>
            </a:r>
          </a:p>
          <a:p>
            <a:r>
              <a:rPr lang="de-DE" sz="2800" dirty="0" smtClean="0"/>
              <a:t>Mitarbeiterakte und Löhne</a:t>
            </a:r>
          </a:p>
          <a:p>
            <a:r>
              <a:rPr lang="de-DE" sz="2800" dirty="0" smtClean="0"/>
              <a:t>Reisekostenabrechnung</a:t>
            </a:r>
          </a:p>
          <a:p>
            <a:r>
              <a:rPr lang="de-DE" sz="2800" dirty="0" smtClean="0"/>
              <a:t>Faktura/ Mahnwesen</a:t>
            </a:r>
          </a:p>
          <a:p>
            <a:r>
              <a:rPr lang="de-DE" sz="2800" dirty="0" smtClean="0"/>
              <a:t>Beliebiges Archiv (DMS)</a:t>
            </a:r>
          </a:p>
          <a:p>
            <a:pPr>
              <a:buClr>
                <a:srgbClr val="86BC25"/>
              </a:buClr>
              <a:buFont typeface="Wingdings 3" panose="05040102010807070707" pitchFamily="18" charset="2"/>
              <a:buChar char=""/>
            </a:pPr>
            <a:r>
              <a:rPr lang="de-DE" sz="2800" dirty="0" smtClean="0"/>
              <a:t>Verwaltung von Verträgen (Leasing, Telefon, Sonstiges)</a:t>
            </a:r>
          </a:p>
          <a:p>
            <a:pPr>
              <a:buClr>
                <a:srgbClr val="86BC25"/>
              </a:buClr>
              <a:buFont typeface="Wingdings 3" panose="05040102010807070707" pitchFamily="18" charset="2"/>
              <a:buChar char=""/>
            </a:pPr>
            <a:r>
              <a:rPr lang="de-DE" sz="2800" dirty="0" smtClean="0"/>
              <a:t>Schnittstellen Unterstützung (Amazon, eBay, PayPal, DHL, Post, etc.)</a:t>
            </a:r>
          </a:p>
          <a:p>
            <a:pPr>
              <a:buClr>
                <a:srgbClr val="86BC25"/>
              </a:buClr>
              <a:buFont typeface="Wingdings 3" panose="05040102010807070707" pitchFamily="18" charset="2"/>
              <a:buChar char=""/>
            </a:pPr>
            <a:r>
              <a:rPr lang="de-DE" sz="2800" dirty="0" err="1" smtClean="0"/>
              <a:t>Webshopanbindung</a:t>
            </a:r>
            <a:endParaRPr lang="de-DE" sz="2800" dirty="0" smtClean="0"/>
          </a:p>
          <a:p>
            <a:pPr lvl="1">
              <a:buBlip>
                <a:blip r:embed="rId2"/>
              </a:buBlip>
            </a:pPr>
            <a:endParaRPr lang="de-DE" dirty="0" smtClean="0"/>
          </a:p>
          <a:p>
            <a:pPr>
              <a:buBlip>
                <a:blip r:embed="rId2"/>
              </a:buBlip>
            </a:pPr>
            <a:endParaRPr lang="de-DE" dirty="0"/>
          </a:p>
        </p:txBody>
      </p:sp>
      <p:pic>
        <p:nvPicPr>
          <p:cNvPr id="7" name="Picture 2" descr="C:\Users\mle\Desktop\eLF Logo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590"/>
          <a:stretch/>
        </p:blipFill>
        <p:spPr bwMode="auto">
          <a:xfrm>
            <a:off x="1143000" y="495300"/>
            <a:ext cx="841011" cy="907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1328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Legende mit Pfeil nach oben 20"/>
          <p:cNvSpPr/>
          <p:nvPr/>
        </p:nvSpPr>
        <p:spPr>
          <a:xfrm rot="10800000">
            <a:off x="1494450" y="5962650"/>
            <a:ext cx="2988000" cy="1636364"/>
          </a:xfrm>
          <a:prstGeom prst="upArrowCallout">
            <a:avLst>
              <a:gd name="adj1" fmla="val 21774"/>
              <a:gd name="adj2" fmla="val 36461"/>
              <a:gd name="adj3" fmla="val 19355"/>
              <a:gd name="adj4" fmla="val 73041"/>
            </a:avLst>
          </a:prstGeom>
          <a:solidFill>
            <a:srgbClr val="86BC25">
              <a:alpha val="55000"/>
            </a:srgbClr>
          </a:solidFill>
          <a:ln w="317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2" name="Legende mit Pfeil nach rechts 41"/>
          <p:cNvSpPr/>
          <p:nvPr/>
        </p:nvSpPr>
        <p:spPr>
          <a:xfrm>
            <a:off x="4533900" y="7200900"/>
            <a:ext cx="3581400" cy="1447800"/>
          </a:xfrm>
          <a:prstGeom prst="rightArrowCallout">
            <a:avLst>
              <a:gd name="adj1" fmla="val 25000"/>
              <a:gd name="adj2" fmla="val 41667"/>
              <a:gd name="adj3" fmla="val 26877"/>
              <a:gd name="adj4" fmla="val 84942"/>
            </a:avLst>
          </a:prstGeom>
          <a:solidFill>
            <a:srgbClr val="DD083B">
              <a:alpha val="23000"/>
            </a:srgbClr>
          </a:solidFill>
          <a:ln w="317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smtClean="0">
                <a:solidFill>
                  <a:srgbClr val="29363E"/>
                </a:solidFill>
              </a:rPr>
              <a:t>easyLogic</a:t>
            </a:r>
            <a:r>
              <a:rPr lang="de-DE" smtClean="0"/>
              <a:t> Finance Konzept</a:t>
            </a:r>
            <a:endParaRPr lang="de-DE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r>
              <a:rPr lang="de-DE" smtClean="0"/>
              <a:t>Folie </a:t>
            </a:r>
            <a:fld id="{BBA6EBB1-E6F9-4D78-9BDB-01776856D945}" type="slidenum">
              <a:rPr lang="de-DE" smtClean="0"/>
              <a:pPr algn="ctr"/>
              <a:t>24</a:t>
            </a:fld>
            <a:endParaRPr lang="de-DE" dirty="0"/>
          </a:p>
        </p:txBody>
      </p:sp>
      <p:sp>
        <p:nvSpPr>
          <p:cNvPr id="22" name="Legende mit Pfeil nach rechts 21"/>
          <p:cNvSpPr/>
          <p:nvPr/>
        </p:nvSpPr>
        <p:spPr>
          <a:xfrm>
            <a:off x="1469700" y="7200900"/>
            <a:ext cx="3581400" cy="1447800"/>
          </a:xfrm>
          <a:prstGeom prst="rightArrowCallout">
            <a:avLst>
              <a:gd name="adj1" fmla="val 25000"/>
              <a:gd name="adj2" fmla="val 41667"/>
              <a:gd name="adj3" fmla="val 26877"/>
              <a:gd name="adj4" fmla="val 84942"/>
            </a:avLst>
          </a:prstGeom>
          <a:solidFill>
            <a:srgbClr val="37AECF">
              <a:alpha val="28000"/>
            </a:srgbClr>
          </a:solidFill>
          <a:ln w="317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0" name="Legende mit Pfeil nach oben 19"/>
          <p:cNvSpPr/>
          <p:nvPr/>
        </p:nvSpPr>
        <p:spPr>
          <a:xfrm rot="10800000">
            <a:off x="1466851" y="4610100"/>
            <a:ext cx="2988000" cy="1872000"/>
          </a:xfrm>
          <a:prstGeom prst="upArrowCallout">
            <a:avLst>
              <a:gd name="adj1" fmla="val 21774"/>
              <a:gd name="adj2" fmla="val 36461"/>
              <a:gd name="adj3" fmla="val 19355"/>
              <a:gd name="adj4" fmla="val 73041"/>
            </a:avLst>
          </a:prstGeom>
          <a:solidFill>
            <a:srgbClr val="FFCC00">
              <a:alpha val="55000"/>
            </a:srgbClr>
          </a:solidFill>
          <a:ln w="317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Legende mit Pfeil nach rechts 17"/>
          <p:cNvSpPr/>
          <p:nvPr/>
        </p:nvSpPr>
        <p:spPr>
          <a:xfrm rot="10800000">
            <a:off x="3940501" y="4610699"/>
            <a:ext cx="3581400" cy="1447200"/>
          </a:xfrm>
          <a:prstGeom prst="rightArrowCallout">
            <a:avLst>
              <a:gd name="adj1" fmla="val 25000"/>
              <a:gd name="adj2" fmla="val 41667"/>
              <a:gd name="adj3" fmla="val 26877"/>
              <a:gd name="adj4" fmla="val 84942"/>
            </a:avLst>
          </a:prstGeom>
          <a:solidFill>
            <a:srgbClr val="868789">
              <a:alpha val="55000"/>
            </a:srgbClr>
          </a:solidFill>
          <a:ln w="317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Legende mit Pfeil nach rechts 16"/>
          <p:cNvSpPr/>
          <p:nvPr/>
        </p:nvSpPr>
        <p:spPr>
          <a:xfrm rot="10800000">
            <a:off x="6972300" y="4610699"/>
            <a:ext cx="3581400" cy="1447200"/>
          </a:xfrm>
          <a:prstGeom prst="rightArrowCallout">
            <a:avLst>
              <a:gd name="adj1" fmla="val 25000"/>
              <a:gd name="adj2" fmla="val 41667"/>
              <a:gd name="adj3" fmla="val 26877"/>
              <a:gd name="adj4" fmla="val 84942"/>
            </a:avLst>
          </a:prstGeom>
          <a:solidFill>
            <a:srgbClr val="DD083B">
              <a:alpha val="55000"/>
            </a:srgbClr>
          </a:solidFill>
          <a:ln w="317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Legende mit Pfeil nach rechts 15"/>
          <p:cNvSpPr/>
          <p:nvPr/>
        </p:nvSpPr>
        <p:spPr>
          <a:xfrm rot="10800000">
            <a:off x="10014601" y="4605708"/>
            <a:ext cx="3581400" cy="1447800"/>
          </a:xfrm>
          <a:prstGeom prst="rightArrowCallout">
            <a:avLst>
              <a:gd name="adj1" fmla="val 25000"/>
              <a:gd name="adj2" fmla="val 41667"/>
              <a:gd name="adj3" fmla="val 26877"/>
              <a:gd name="adj4" fmla="val 84942"/>
            </a:avLst>
          </a:prstGeom>
          <a:solidFill>
            <a:srgbClr val="37AECF">
              <a:alpha val="55000"/>
            </a:srgbClr>
          </a:solidFill>
          <a:ln w="317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Legende mit Pfeil nach rechts 14"/>
          <p:cNvSpPr/>
          <p:nvPr/>
        </p:nvSpPr>
        <p:spPr>
          <a:xfrm rot="10800000">
            <a:off x="13078801" y="4610100"/>
            <a:ext cx="3581400" cy="1447800"/>
          </a:xfrm>
          <a:prstGeom prst="rightArrowCallout">
            <a:avLst>
              <a:gd name="adj1" fmla="val 25000"/>
              <a:gd name="adj2" fmla="val 41667"/>
              <a:gd name="adj3" fmla="val 26877"/>
              <a:gd name="adj4" fmla="val 84942"/>
            </a:avLst>
          </a:prstGeom>
          <a:solidFill>
            <a:srgbClr val="86BC25">
              <a:alpha val="55000"/>
            </a:srgbClr>
          </a:solidFill>
          <a:ln w="317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Legende mit Pfeil nach oben 13"/>
          <p:cNvSpPr/>
          <p:nvPr/>
        </p:nvSpPr>
        <p:spPr>
          <a:xfrm rot="10800000">
            <a:off x="13653151" y="3144449"/>
            <a:ext cx="2988000" cy="1980000"/>
          </a:xfrm>
          <a:prstGeom prst="upArrowCallout">
            <a:avLst>
              <a:gd name="adj1" fmla="val 21774"/>
              <a:gd name="adj2" fmla="val 36461"/>
              <a:gd name="adj3" fmla="val 19355"/>
              <a:gd name="adj4" fmla="val 73041"/>
            </a:avLst>
          </a:prstGeom>
          <a:solidFill>
            <a:srgbClr val="FFCC00">
              <a:alpha val="55000"/>
            </a:srgbClr>
          </a:solidFill>
          <a:ln w="317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Legende mit Pfeil nach oben 9"/>
          <p:cNvSpPr/>
          <p:nvPr/>
        </p:nvSpPr>
        <p:spPr>
          <a:xfrm rot="10800000">
            <a:off x="13661700" y="1677600"/>
            <a:ext cx="2988000" cy="1980000"/>
          </a:xfrm>
          <a:prstGeom prst="upArrowCallout">
            <a:avLst>
              <a:gd name="adj1" fmla="val 21774"/>
              <a:gd name="adj2" fmla="val 36461"/>
              <a:gd name="adj3" fmla="val 19355"/>
              <a:gd name="adj4" fmla="val 73041"/>
            </a:avLst>
          </a:prstGeom>
          <a:solidFill>
            <a:srgbClr val="868789">
              <a:alpha val="55000"/>
            </a:srgbClr>
          </a:solidFill>
          <a:ln w="317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Legende mit Pfeil nach rechts 12"/>
          <p:cNvSpPr/>
          <p:nvPr/>
        </p:nvSpPr>
        <p:spPr>
          <a:xfrm>
            <a:off x="10591800" y="1676400"/>
            <a:ext cx="3581400" cy="1459953"/>
          </a:xfrm>
          <a:prstGeom prst="rightArrowCallout">
            <a:avLst>
              <a:gd name="adj1" fmla="val 25000"/>
              <a:gd name="adj2" fmla="val 41667"/>
              <a:gd name="adj3" fmla="val 26877"/>
              <a:gd name="adj4" fmla="val 84942"/>
            </a:avLst>
          </a:prstGeom>
          <a:solidFill>
            <a:srgbClr val="DD083B">
              <a:alpha val="55000"/>
            </a:srgbClr>
          </a:solidFill>
          <a:ln w="317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Legende mit Pfeil nach rechts 11"/>
          <p:cNvSpPr/>
          <p:nvPr/>
        </p:nvSpPr>
        <p:spPr>
          <a:xfrm>
            <a:off x="7543800" y="1676400"/>
            <a:ext cx="3581400" cy="1459953"/>
          </a:xfrm>
          <a:prstGeom prst="rightArrowCallout">
            <a:avLst>
              <a:gd name="adj1" fmla="val 25000"/>
              <a:gd name="adj2" fmla="val 41667"/>
              <a:gd name="adj3" fmla="val 26877"/>
              <a:gd name="adj4" fmla="val 84942"/>
            </a:avLst>
          </a:prstGeom>
          <a:solidFill>
            <a:srgbClr val="37AECF">
              <a:alpha val="55000"/>
            </a:srgbClr>
          </a:solidFill>
          <a:ln w="317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Legende mit Pfeil nach rechts 10"/>
          <p:cNvSpPr/>
          <p:nvPr/>
        </p:nvSpPr>
        <p:spPr>
          <a:xfrm>
            <a:off x="4495800" y="1676400"/>
            <a:ext cx="3581400" cy="1459953"/>
          </a:xfrm>
          <a:prstGeom prst="rightArrowCallout">
            <a:avLst>
              <a:gd name="adj1" fmla="val 25000"/>
              <a:gd name="adj2" fmla="val 41667"/>
              <a:gd name="adj3" fmla="val 26877"/>
              <a:gd name="adj4" fmla="val 84942"/>
            </a:avLst>
          </a:prstGeom>
          <a:solidFill>
            <a:srgbClr val="86BC25">
              <a:alpha val="55000"/>
            </a:srgbClr>
          </a:solidFill>
          <a:ln w="317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Legende mit Pfeil nach rechts 6"/>
          <p:cNvSpPr/>
          <p:nvPr/>
        </p:nvSpPr>
        <p:spPr>
          <a:xfrm>
            <a:off x="1431600" y="1676400"/>
            <a:ext cx="3581400" cy="1459953"/>
          </a:xfrm>
          <a:prstGeom prst="rightArrowCallout">
            <a:avLst>
              <a:gd name="adj1" fmla="val 25000"/>
              <a:gd name="adj2" fmla="val 41667"/>
              <a:gd name="adj3" fmla="val 26877"/>
              <a:gd name="adj4" fmla="val 84942"/>
            </a:avLst>
          </a:prstGeom>
          <a:solidFill>
            <a:srgbClr val="FFCC00">
              <a:alpha val="55000"/>
            </a:srgbClr>
          </a:solidFill>
          <a:ln w="317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6" name="Titel 3"/>
          <p:cNvSpPr>
            <a:spLocks noGrp="1"/>
          </p:cNvSpPr>
          <p:nvPr>
            <p:ph type="title"/>
          </p:nvPr>
        </p:nvSpPr>
        <p:spPr>
          <a:xfrm>
            <a:off x="1428750" y="590550"/>
            <a:ext cx="15430500" cy="714375"/>
          </a:xfrm>
        </p:spPr>
        <p:txBody>
          <a:bodyPr>
            <a:normAutofit fontScale="90000"/>
          </a:bodyPr>
          <a:lstStyle/>
          <a:p>
            <a:r>
              <a:rPr lang="de-DE" dirty="0" smtClean="0"/>
              <a:t>     </a:t>
            </a:r>
            <a:r>
              <a:rPr lang="de-DE" dirty="0" smtClean="0">
                <a:solidFill>
                  <a:srgbClr val="29363E"/>
                </a:solidFill>
              </a:rPr>
              <a:t>Denkbare Module</a:t>
            </a:r>
            <a:r>
              <a:rPr lang="de-DE" dirty="0" smtClean="0"/>
              <a:t>     </a:t>
            </a:r>
            <a:endParaRPr lang="de-DE" dirty="0"/>
          </a:p>
        </p:txBody>
      </p:sp>
      <p:pic>
        <p:nvPicPr>
          <p:cNvPr id="27" name="Picture 2" descr="C:\Users\mle\Desktop\eLF Logo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590"/>
          <a:stretch/>
        </p:blipFill>
        <p:spPr bwMode="auto">
          <a:xfrm>
            <a:off x="1140189" y="495300"/>
            <a:ext cx="841011" cy="907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feld 3"/>
          <p:cNvSpPr txBox="1"/>
          <p:nvPr/>
        </p:nvSpPr>
        <p:spPr>
          <a:xfrm>
            <a:off x="1752600" y="2143780"/>
            <a:ext cx="27022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b="1" dirty="0" smtClean="0"/>
              <a:t>Kassenbuch</a:t>
            </a:r>
            <a:endParaRPr lang="de-DE" sz="2800" b="1" dirty="0"/>
          </a:p>
        </p:txBody>
      </p:sp>
      <p:sp>
        <p:nvSpPr>
          <p:cNvPr id="28" name="Textfeld 27"/>
          <p:cNvSpPr txBox="1"/>
          <p:nvPr/>
        </p:nvSpPr>
        <p:spPr>
          <a:xfrm>
            <a:off x="8077200" y="2171700"/>
            <a:ext cx="27022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b="1" dirty="0" smtClean="0"/>
              <a:t>Faktura</a:t>
            </a:r>
            <a:endParaRPr lang="de-DE" sz="2800" b="1" dirty="0"/>
          </a:p>
        </p:txBody>
      </p:sp>
      <p:sp>
        <p:nvSpPr>
          <p:cNvPr id="29" name="Textfeld 28"/>
          <p:cNvSpPr txBox="1"/>
          <p:nvPr/>
        </p:nvSpPr>
        <p:spPr>
          <a:xfrm>
            <a:off x="10454175" y="4856946"/>
            <a:ext cx="270225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2800" b="1" dirty="0" smtClean="0"/>
              <a:t>Personal-management</a:t>
            </a:r>
            <a:endParaRPr lang="de-DE" sz="2800" b="1" dirty="0"/>
          </a:p>
        </p:txBody>
      </p:sp>
      <p:sp>
        <p:nvSpPr>
          <p:cNvPr id="30" name="Textfeld 29"/>
          <p:cNvSpPr txBox="1"/>
          <p:nvPr/>
        </p:nvSpPr>
        <p:spPr>
          <a:xfrm>
            <a:off x="11182350" y="2143780"/>
            <a:ext cx="27022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b="1" dirty="0" smtClean="0"/>
              <a:t>Mahnwesen</a:t>
            </a:r>
            <a:endParaRPr lang="de-DE" sz="2800" b="1" dirty="0"/>
          </a:p>
        </p:txBody>
      </p:sp>
      <p:sp>
        <p:nvSpPr>
          <p:cNvPr id="31" name="Textfeld 30"/>
          <p:cNvSpPr txBox="1"/>
          <p:nvPr/>
        </p:nvSpPr>
        <p:spPr>
          <a:xfrm>
            <a:off x="5051100" y="1924050"/>
            <a:ext cx="270225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b="1" dirty="0" smtClean="0"/>
              <a:t>Waren-wirtschaft</a:t>
            </a:r>
            <a:endParaRPr lang="de-DE" sz="2800" b="1" dirty="0"/>
          </a:p>
        </p:txBody>
      </p:sp>
      <p:sp>
        <p:nvSpPr>
          <p:cNvPr id="32" name="Textfeld 31"/>
          <p:cNvSpPr txBox="1"/>
          <p:nvPr/>
        </p:nvSpPr>
        <p:spPr>
          <a:xfrm>
            <a:off x="13868400" y="2017693"/>
            <a:ext cx="270225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800" b="1" dirty="0" smtClean="0"/>
              <a:t>Projekt-management</a:t>
            </a:r>
            <a:endParaRPr lang="de-DE" sz="2800" b="1" dirty="0"/>
          </a:p>
        </p:txBody>
      </p:sp>
      <p:sp>
        <p:nvSpPr>
          <p:cNvPr id="33" name="Textfeld 32"/>
          <p:cNvSpPr txBox="1"/>
          <p:nvPr/>
        </p:nvSpPr>
        <p:spPr>
          <a:xfrm>
            <a:off x="13887450" y="3581400"/>
            <a:ext cx="270225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800" b="1" dirty="0" smtClean="0"/>
              <a:t>Strategie-planung</a:t>
            </a:r>
            <a:endParaRPr lang="de-DE" sz="2800" b="1" dirty="0"/>
          </a:p>
        </p:txBody>
      </p:sp>
      <p:sp>
        <p:nvSpPr>
          <p:cNvPr id="34" name="Textfeld 33"/>
          <p:cNvSpPr txBox="1"/>
          <p:nvPr/>
        </p:nvSpPr>
        <p:spPr>
          <a:xfrm>
            <a:off x="13833149" y="5115580"/>
            <a:ext cx="27022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800" b="1" dirty="0" smtClean="0"/>
              <a:t>Forecast</a:t>
            </a:r>
            <a:endParaRPr lang="de-DE" sz="2800" b="1" dirty="0"/>
          </a:p>
        </p:txBody>
      </p:sp>
      <p:sp>
        <p:nvSpPr>
          <p:cNvPr id="35" name="Textfeld 34"/>
          <p:cNvSpPr txBox="1"/>
          <p:nvPr/>
        </p:nvSpPr>
        <p:spPr>
          <a:xfrm>
            <a:off x="7263235" y="4856946"/>
            <a:ext cx="270225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2800" b="1" dirty="0"/>
              <a:t>Löhne/ Gehälter</a:t>
            </a:r>
          </a:p>
        </p:txBody>
      </p:sp>
      <p:sp>
        <p:nvSpPr>
          <p:cNvPr id="36" name="Textfeld 35"/>
          <p:cNvSpPr txBox="1"/>
          <p:nvPr/>
        </p:nvSpPr>
        <p:spPr>
          <a:xfrm>
            <a:off x="4454851" y="4852553"/>
            <a:ext cx="270225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2800" b="1" dirty="0"/>
              <a:t>Gehalts-abrechnungen</a:t>
            </a:r>
          </a:p>
        </p:txBody>
      </p:sp>
      <p:sp>
        <p:nvSpPr>
          <p:cNvPr id="37" name="Textfeld 36"/>
          <p:cNvSpPr txBox="1"/>
          <p:nvPr/>
        </p:nvSpPr>
        <p:spPr>
          <a:xfrm>
            <a:off x="1305613" y="5067996"/>
            <a:ext cx="27022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2800" b="1" dirty="0"/>
              <a:t>Zeiterfassung</a:t>
            </a:r>
          </a:p>
        </p:txBody>
      </p:sp>
      <p:sp>
        <p:nvSpPr>
          <p:cNvPr id="38" name="Textfeld 37"/>
          <p:cNvSpPr txBox="1"/>
          <p:nvPr/>
        </p:nvSpPr>
        <p:spPr>
          <a:xfrm>
            <a:off x="1610733" y="6322993"/>
            <a:ext cx="270225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700" b="1" dirty="0"/>
              <a:t>Personal-entwicklung</a:t>
            </a:r>
          </a:p>
        </p:txBody>
      </p:sp>
    </p:spTree>
    <p:extLst>
      <p:ext uri="{BB962C8B-B14F-4D97-AF65-F5344CB8AC3E}">
        <p14:creationId xmlns:p14="http://schemas.microsoft.com/office/powerpoint/2010/main" val="318936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42" grpId="0" animBg="1"/>
      <p:bldP spid="22" grpId="0" animBg="1"/>
      <p:bldP spid="20" grpId="0" animBg="1"/>
      <p:bldP spid="18" grpId="0" animBg="1"/>
      <p:bldP spid="17" grpId="0" animBg="1"/>
      <p:bldP spid="16" grpId="0" animBg="1"/>
      <p:bldP spid="15" grpId="0" animBg="1"/>
      <p:bldP spid="14" grpId="0" animBg="1"/>
      <p:bldP spid="10" grpId="0" animBg="1"/>
      <p:bldP spid="13" grpId="0" animBg="1"/>
      <p:bldP spid="12" grpId="0" animBg="1"/>
      <p:bldP spid="11" grpId="0" animBg="1"/>
      <p:bldP spid="7" grpId="0" animBg="1"/>
      <p:bldP spid="4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pieren 5"/>
          <p:cNvGrpSpPr/>
          <p:nvPr/>
        </p:nvGrpSpPr>
        <p:grpSpPr>
          <a:xfrm>
            <a:off x="990600" y="0"/>
            <a:ext cx="16387844" cy="9260131"/>
            <a:chOff x="1219200" y="0"/>
            <a:chExt cx="16387844" cy="9260131"/>
          </a:xfrm>
        </p:grpSpPr>
        <p:pic>
          <p:nvPicPr>
            <p:cNvPr id="1027" name="Picture 3" descr="C:\Users\mle\Desktop\airplayit_app_ios_android.jpg"/>
            <p:cNvPicPr>
              <a:picLocks noChangeAspect="1" noChangeArrowheads="1"/>
            </p:cNvPicPr>
            <p:nvPr/>
          </p:nvPicPr>
          <p:blipFill rotWithShape="1">
            <a:blip r:embed="rId2">
              <a:clrChange>
                <a:clrFrom>
                  <a:srgbClr val="F4F4F4"/>
                </a:clrFrom>
                <a:clrTo>
                  <a:srgbClr val="F4F4F4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44"/>
            <a:stretch/>
          </p:blipFill>
          <p:spPr bwMode="auto">
            <a:xfrm>
              <a:off x="1219200" y="0"/>
              <a:ext cx="14330445" cy="89209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Rechteck 13"/>
            <p:cNvSpPr/>
            <p:nvPr/>
          </p:nvSpPr>
          <p:spPr>
            <a:xfrm>
              <a:off x="12268200" y="2781300"/>
              <a:ext cx="4989764" cy="622642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" name="Rechteck 8"/>
            <p:cNvSpPr/>
            <p:nvPr/>
          </p:nvSpPr>
          <p:spPr>
            <a:xfrm>
              <a:off x="5867400" y="6896100"/>
              <a:ext cx="7202236" cy="202023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" name="Rechteck 4"/>
            <p:cNvSpPr/>
            <p:nvPr/>
          </p:nvSpPr>
          <p:spPr>
            <a:xfrm>
              <a:off x="4653045" y="907896"/>
              <a:ext cx="6477000" cy="48006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0" name="Rechteck 9"/>
            <p:cNvSpPr/>
            <p:nvPr/>
          </p:nvSpPr>
          <p:spPr>
            <a:xfrm>
              <a:off x="1833645" y="3467100"/>
              <a:ext cx="2592000" cy="32766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2800"/>
            </a:p>
          </p:txBody>
        </p:sp>
        <p:pic>
          <p:nvPicPr>
            <p:cNvPr id="1029" name="Picture 5" descr="C:\Users\mle\Desktop\890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34645" y="3022533"/>
              <a:ext cx="7772399" cy="62375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Grafik 14"/>
            <p:cNvPicPr/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410863" y="2309231"/>
              <a:ext cx="7004415" cy="1767469"/>
            </a:xfrm>
            <a:prstGeom prst="rect">
              <a:avLst/>
            </a:prstGeom>
          </p:spPr>
        </p:pic>
        <p:sp>
          <p:nvSpPr>
            <p:cNvPr id="16" name="Rechteck 15"/>
            <p:cNvSpPr/>
            <p:nvPr/>
          </p:nvSpPr>
          <p:spPr>
            <a:xfrm>
              <a:off x="11176937" y="3900854"/>
              <a:ext cx="5181599" cy="29718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1" name="Titel 1"/>
            <p:cNvSpPr txBox="1">
              <a:spLocks/>
            </p:cNvSpPr>
            <p:nvPr/>
          </p:nvSpPr>
          <p:spPr>
            <a:xfrm>
              <a:off x="1986045" y="3874294"/>
              <a:ext cx="2265556" cy="2412206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>
                <a:lnSpc>
                  <a:spcPct val="120000"/>
                </a:lnSpc>
                <a:defRPr sz="4950">
                  <a:solidFill>
                    <a:srgbClr val="868789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 defTabSz="914400"/>
              <a:r>
                <a:rPr lang="de-DE" sz="3200" b="1" kern="0" dirty="0" smtClean="0">
                  <a:solidFill>
                    <a:srgbClr val="86BC25"/>
                  </a:solidFill>
                </a:rPr>
                <a:t>Einfach, </a:t>
              </a:r>
            </a:p>
            <a:p>
              <a:pPr algn="ctr" defTabSz="914400"/>
              <a:r>
                <a:rPr lang="de-DE" sz="3200" b="1" kern="0" dirty="0" smtClean="0">
                  <a:solidFill>
                    <a:srgbClr val="29363E"/>
                  </a:solidFill>
                </a:rPr>
                <a:t>Sicher, </a:t>
              </a:r>
            </a:p>
            <a:p>
              <a:pPr algn="ctr" defTabSz="914400"/>
              <a:r>
                <a:rPr lang="de-DE" sz="3200" b="1" kern="0" dirty="0" smtClean="0">
                  <a:solidFill>
                    <a:srgbClr val="29363E"/>
                  </a:solidFill>
                </a:rPr>
                <a:t>Effizient</a:t>
              </a:r>
            </a:p>
          </p:txBody>
        </p:sp>
        <p:pic>
          <p:nvPicPr>
            <p:cNvPr id="21" name="Grafik 20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1185545" y="3900854"/>
              <a:ext cx="5172991" cy="284284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93685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renz AG Vital Yellow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renzAG">
      <a:majorFont>
        <a:latin typeface="Roboto Slab"/>
        <a:ea typeface=""/>
        <a:cs typeface=""/>
      </a:majorFont>
      <a:minorFont>
        <a:latin typeface="Roboto Slab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756</Words>
  <Application>Microsoft Office PowerPoint</Application>
  <PresentationFormat>Benutzerdefiniert</PresentationFormat>
  <Paragraphs>230</Paragraphs>
  <Slides>25</Slides>
  <Notes>8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25</vt:i4>
      </vt:variant>
    </vt:vector>
  </HeadingPairs>
  <TitlesOfParts>
    <vt:vector size="30" baseType="lpstr">
      <vt:lpstr>Calibri</vt:lpstr>
      <vt:lpstr>Roboto Slab</vt:lpstr>
      <vt:lpstr>Times New Roman</vt:lpstr>
      <vt:lpstr>Wingdings 3</vt:lpstr>
      <vt:lpstr>Trenz AG Vital Yellow</vt:lpstr>
      <vt:lpstr>PowerPoint-Präsentation</vt:lpstr>
      <vt:lpstr>     Bedarf – Was muss eLF für Kunden erfüllen</vt:lpstr>
      <vt:lpstr>     Bedarf</vt:lpstr>
      <vt:lpstr>     Produkt – Was sind die Merkmale von eLF</vt:lpstr>
      <vt:lpstr>   eLF Cockpit, für die schnelle Übersicht</vt:lpstr>
      <vt:lpstr>     eLF Cockpit</vt:lpstr>
      <vt:lpstr>   Rechnungsmanagement, digitalisiert und geordnet</vt:lpstr>
      <vt:lpstr>     Rechnungsmanagement</vt:lpstr>
      <vt:lpstr>     Eingangsrechnungen (ERG)</vt:lpstr>
      <vt:lpstr>     Ausgangsrechnungen (ARG)</vt:lpstr>
      <vt:lpstr>     Zyklische OPs </vt:lpstr>
      <vt:lpstr>   Liquiditätsplanung, finanzielle Transparenz</vt:lpstr>
      <vt:lpstr>     Liquiditätsplanung</vt:lpstr>
      <vt:lpstr>   Steuerberater, Kommunikation und Austausch</vt:lpstr>
      <vt:lpstr>     Steuerberaterkommunikation</vt:lpstr>
      <vt:lpstr>   Planzahlen, kurz-, mittel und langfristig </vt:lpstr>
      <vt:lpstr>     Planzahlen</vt:lpstr>
      <vt:lpstr>   Kontenmanagement, kontenübergreifend</vt:lpstr>
      <vt:lpstr>     Kontenbewegungen</vt:lpstr>
      <vt:lpstr>   Stammdaten, geordnet und übersichtlich</vt:lpstr>
      <vt:lpstr>     Stammdaten</vt:lpstr>
      <vt:lpstr>   Mögliche Erweiterungen</vt:lpstr>
      <vt:lpstr>     Mögliche Erweiterungen</vt:lpstr>
      <vt:lpstr>     Denkbare Module     </vt:lpstr>
      <vt:lpstr>PowerPoint-Präsentation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Titel der Präsentation wird hier platziert</dc:title>
  <dc:creator>Carsten Koralewski</dc:creator>
  <cp:lastModifiedBy>Nataša Miletković</cp:lastModifiedBy>
  <cp:revision>124</cp:revision>
  <dcterms:created xsi:type="dcterms:W3CDTF">2014-06-26T12:13:32Z</dcterms:created>
  <dcterms:modified xsi:type="dcterms:W3CDTF">2014-12-30T10:09:42Z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2014-06-25T00:00:00Z</vt:filetime>
  </property>
  <property fmtid="{D5CDD505-2E9C-101B-9397-08002B2CF9AE}" pid="3" name="LastSaved">
    <vt:filetime>2014-06-26T00:00:00Z</vt:filetime>
  </property>
</Properties>
</file>