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354" r:id="rId2"/>
  </p:sldIdLst>
  <p:sldSz cx="18288000" cy="10287000"/>
  <p:notesSz cx="9926638" cy="6797675"/>
  <p:defaultTextStyle>
    <a:defPPr>
      <a:defRPr lang="de-DE"/>
    </a:defPPr>
    <a:lvl1pPr marL="0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20" userDrawn="1">
          <p15:clr>
            <a:srgbClr val="A4A3A4"/>
          </p15:clr>
        </p15:guide>
        <p15:guide id="2" pos="19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061"/>
    <a:srgbClr val="868789"/>
    <a:srgbClr val="D4D4D4"/>
    <a:srgbClr val="DCE6F2"/>
    <a:srgbClr val="86BC25"/>
    <a:srgbClr val="29363E"/>
    <a:srgbClr val="37AECF"/>
    <a:srgbClr val="FFCC00"/>
    <a:srgbClr val="DD08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75" autoAdjust="0"/>
  </p:normalViewPr>
  <p:slideViewPr>
    <p:cSldViewPr>
      <p:cViewPr varScale="1">
        <p:scale>
          <a:sx n="69" d="100"/>
          <a:sy n="69" d="100"/>
        </p:scale>
        <p:origin x="186" y="72"/>
      </p:cViewPr>
      <p:guideLst>
        <p:guide orient="horz" pos="2620"/>
        <p:guide pos="1965"/>
      </p:guideLst>
    </p:cSldViewPr>
  </p:slideViewPr>
  <p:outlineViewPr>
    <p:cViewPr>
      <p:scale>
        <a:sx n="33" d="100"/>
        <a:sy n="33" d="100"/>
      </p:scale>
      <p:origin x="0" y="9036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82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428750" y="1905000"/>
            <a:ext cx="15430500" cy="6667500"/>
          </a:xfrm>
        </p:spPr>
        <p:txBody>
          <a:bodyPr/>
          <a:lstStyle>
            <a:lvl1pPr marL="0" indent="-360000">
              <a:buClr>
                <a:srgbClr val="86BC25"/>
              </a:buClr>
              <a:buFont typeface="Wingdings 3" panose="05040102010807070707" pitchFamily="18" charset="2"/>
              <a:buChar char="}"/>
              <a:defRPr baseline="0"/>
            </a:lvl1pPr>
          </a:lstStyle>
          <a:p>
            <a:pPr lvl="0"/>
            <a:r>
              <a:rPr lang="de-DE" dirty="0" smtClean="0"/>
              <a:t>Textmasterformat bearbeiten (Deckblatt ohne Datum und Folien Nr.)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</p:spPr>
        <p:txBody>
          <a:bodyPr numCol="2" spcCol="476250"/>
          <a:lstStyle>
            <a:lvl1pPr marL="0" indent="-360000">
              <a:buFont typeface="Wingdings 3" panose="05040102010807070707" pitchFamily="18" charset="2"/>
              <a:buChar char="}"/>
              <a:defRPr/>
            </a:lvl1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981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7477125" cy="6667500"/>
          </a:xfrm>
          <a:prstGeom prst="rect">
            <a:avLst/>
          </a:prstGeom>
        </p:spPr>
        <p:txBody>
          <a:bodyPr/>
          <a:lstStyle>
            <a:lvl1pPr marL="0" indent="-360000">
              <a:buFont typeface="Wingdings 3" panose="05040102010807070707" pitchFamily="18" charset="2"/>
              <a:buChar char="}"/>
              <a:defRPr lang="de-DE" sz="33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97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inks +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>
            <a:lvl1pPr marL="0" indent="-360000">
              <a:buFont typeface="Wingdings 3" panose="05040102010807070707" pitchFamily="18" charset="2"/>
              <a:buChar char="}"/>
              <a:defRPr lang="de-DE" sz="33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97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1428750" y="1905000"/>
            <a:ext cx="3505200" cy="30956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5400675" y="1905000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1428750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/>
          </p:nvPr>
        </p:nvSpPr>
        <p:spPr>
          <a:xfrm>
            <a:off x="5400675" y="5476875"/>
            <a:ext cx="3505200" cy="3095625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029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enplatzhalter 11"/>
          <p:cNvSpPr>
            <a:spLocks noGrp="1"/>
          </p:cNvSpPr>
          <p:nvPr>
            <p:ph type="media" sz="quarter" idx="12"/>
          </p:nvPr>
        </p:nvSpPr>
        <p:spPr>
          <a:xfrm>
            <a:off x="1524000" y="523875"/>
            <a:ext cx="15240000" cy="8572500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8000" cy="9096375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8000" cy="909637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8750" y="952500"/>
            <a:ext cx="15430500" cy="2286000"/>
          </a:xfrm>
          <a:solidFill>
            <a:schemeClr val="bg1"/>
          </a:solidFill>
        </p:spPr>
        <p:txBody>
          <a:bodyPr lIns="476250" tIns="381000" rIns="381000" bIns="476250"/>
          <a:lstStyle>
            <a:lvl1pPr>
              <a:defRPr>
                <a:solidFill>
                  <a:srgbClr val="FFCC00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531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2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6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428750" y="1905000"/>
            <a:ext cx="15430500" cy="6667500"/>
          </a:xfrm>
        </p:spPr>
        <p:txBody>
          <a:bodyPr/>
          <a:lstStyle>
            <a:lvl1pPr marL="0" indent="-360000">
              <a:buClr>
                <a:srgbClr val="86BC25"/>
              </a:buClr>
              <a:buFont typeface="Wingdings 3" panose="05040102010807070707" pitchFamily="18" charset="2"/>
              <a:buChar char="}"/>
              <a:defRPr baseline="0"/>
            </a:lvl1pPr>
          </a:lstStyle>
          <a:p>
            <a:pPr lvl="0"/>
            <a:r>
              <a:rPr lang="de-DE" dirty="0" smtClean="0"/>
              <a:t>Einspaltig (mit Datum und Folien Nr.)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7752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428750" y="9715500"/>
            <a:ext cx="6667500" cy="190500"/>
          </a:xfrm>
          <a:prstGeom prst="rect">
            <a:avLst/>
          </a:prstGeom>
        </p:spPr>
        <p:txBody>
          <a:bodyPr/>
          <a:lstStyle>
            <a:lvl1pPr algn="r">
              <a:defRPr sz="1650"/>
            </a:lvl1pPr>
          </a:lstStyle>
          <a:p>
            <a:r>
              <a:rPr lang="de-DE" smtClean="0"/>
              <a:t>Quartalsbericht M Q3-2014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7792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334500"/>
            <a:ext cx="18288000" cy="952500"/>
          </a:xfrm>
          <a:custGeom>
            <a:avLst/>
            <a:gdLst/>
            <a:ahLst/>
            <a:cxnLst/>
            <a:rect l="l" t="t" r="r" b="b"/>
            <a:pathLst>
              <a:path w="20104100" h="1047115">
                <a:moveTo>
                  <a:pt x="0" y="0"/>
                </a:moveTo>
                <a:lnTo>
                  <a:pt x="20104099" y="0"/>
                </a:lnTo>
                <a:lnTo>
                  <a:pt x="20104099" y="1047088"/>
                </a:lnTo>
                <a:lnTo>
                  <a:pt x="0" y="1047088"/>
                </a:lnTo>
                <a:lnTo>
                  <a:pt x="0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1489" dirty="0"/>
          </a:p>
        </p:txBody>
      </p:sp>
      <p:sp>
        <p:nvSpPr>
          <p:cNvPr id="17" name="bk object 17"/>
          <p:cNvSpPr/>
          <p:nvPr/>
        </p:nvSpPr>
        <p:spPr>
          <a:xfrm>
            <a:off x="0" y="9096375"/>
            <a:ext cx="18288000" cy="238125"/>
          </a:xfrm>
          <a:custGeom>
            <a:avLst/>
            <a:gdLst/>
            <a:ahLst/>
            <a:cxnLst/>
            <a:rect l="l" t="t" r="r" b="b"/>
            <a:pathLst>
              <a:path w="20104100" h="262254">
                <a:moveTo>
                  <a:pt x="0" y="261772"/>
                </a:moveTo>
                <a:lnTo>
                  <a:pt x="20104099" y="261772"/>
                </a:lnTo>
                <a:lnTo>
                  <a:pt x="20104099" y="0"/>
                </a:lnTo>
                <a:lnTo>
                  <a:pt x="0" y="0"/>
                </a:lnTo>
                <a:lnTo>
                  <a:pt x="0" y="261772"/>
                </a:lnTo>
                <a:close/>
              </a:path>
            </a:pathLst>
          </a:custGeom>
          <a:solidFill>
            <a:srgbClr val="86BC25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1428750" y="1905000"/>
            <a:ext cx="15430500" cy="66675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0" y="9572625"/>
            <a:ext cx="1905000" cy="440531"/>
          </a:xfrm>
          <a:prstGeom prst="rect">
            <a:avLst/>
          </a:prstGeom>
        </p:spPr>
      </p:pic>
      <p:sp>
        <p:nvSpPr>
          <p:cNvPr id="3" name="Textfeld 2"/>
          <p:cNvSpPr txBox="1"/>
          <p:nvPr userDrawn="1"/>
        </p:nvSpPr>
        <p:spPr>
          <a:xfrm>
            <a:off x="7681901" y="9641473"/>
            <a:ext cx="29241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831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dirty="0" smtClean="0">
                <a:solidFill>
                  <a:srgbClr val="29363E"/>
                </a:solidFill>
              </a:rPr>
              <a:t>Quartalsbericht MA Q3-2014</a:t>
            </a:r>
            <a:endParaRPr lang="de-DE" sz="16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6" r:id="rId4"/>
    <p:sldLayoutId id="2147483663" r:id="rId5"/>
    <p:sldLayoutId id="2147483664" r:id="rId6"/>
    <p:sldLayoutId id="2147483668" r:id="rId7"/>
    <p:sldLayoutId id="2147483669" r:id="rId8"/>
    <p:sldLayoutId id="2147483670" r:id="rId9"/>
  </p:sldLayoutIdLst>
  <p:timing>
    <p:tnLst>
      <p:par>
        <p:cTn id="1" dur="indefinite" restart="never" nodeType="tmRoot"/>
      </p:par>
    </p:tnLst>
  </p:timing>
  <p:hf hdr="0" dt="0"/>
  <p:txStyles>
    <p:titleStyle>
      <a:lvl1pPr>
        <a:lnSpc>
          <a:spcPct val="120000"/>
        </a:lnSpc>
        <a:defRPr sz="4950">
          <a:solidFill>
            <a:srgbClr val="868789"/>
          </a:solidFill>
          <a:latin typeface="+mj-lt"/>
          <a:ea typeface="+mj-ea"/>
          <a:cs typeface="+mj-cs"/>
        </a:defRPr>
      </a:lvl1pPr>
    </p:titleStyle>
    <p:bodyStyle>
      <a:lvl1pPr marL="0" marR="0" indent="-360000" algn="l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86BC25"/>
        </a:buClr>
        <a:buSzPct val="100000"/>
        <a:buFont typeface="Wingdings 3" panose="05040102010807070707" pitchFamily="18" charset="2"/>
        <a:buChar char="}"/>
        <a:tabLst/>
        <a:defRPr lang="de-DE" sz="3300" baseline="0" noProof="0" dirty="0" smtClean="0">
          <a:solidFill>
            <a:srgbClr val="29363E"/>
          </a:solidFill>
          <a:latin typeface="+mn-lt"/>
          <a:ea typeface="+mn-ea"/>
          <a:cs typeface="+mn-cs"/>
        </a:defRPr>
      </a:lvl1pPr>
      <a:lvl2pPr marL="1409700" marR="0" indent="-180000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868789"/>
        </a:buClr>
        <a:buSzPct val="70000"/>
        <a:buFontTx/>
        <a:buBlip>
          <a:blip r:embed="rId12"/>
        </a:buBlip>
        <a:tabLst/>
        <a:defRPr sz="2970" baseline="0">
          <a:solidFill>
            <a:srgbClr val="29363E"/>
          </a:solidFill>
          <a:latin typeface="+mn-lt"/>
          <a:ea typeface="+mn-ea"/>
          <a:cs typeface="+mn-cs"/>
        </a:defRPr>
      </a:lvl2pPr>
      <a:lvl3pPr marL="1428750" indent="-180000">
        <a:lnSpc>
          <a:spcPts val="4950"/>
        </a:lnSpc>
        <a:buClr>
          <a:srgbClr val="868789"/>
        </a:buClr>
        <a:buFontTx/>
        <a:buBlip>
          <a:blip r:embed="rId12"/>
        </a:buBlip>
        <a:defRPr>
          <a:latin typeface="+mn-lt"/>
          <a:ea typeface="+mn-ea"/>
          <a:cs typeface="+mn-cs"/>
        </a:defRPr>
      </a:lvl3pPr>
      <a:lvl4pPr marL="1905000" indent="-180000">
        <a:lnSpc>
          <a:spcPts val="4950"/>
        </a:lnSpc>
        <a:buClr>
          <a:srgbClr val="868789"/>
        </a:buClr>
        <a:buFontTx/>
        <a:buBlip>
          <a:blip r:embed="rId12"/>
        </a:buBlip>
        <a:defRPr>
          <a:latin typeface="+mn-lt"/>
          <a:ea typeface="+mn-ea"/>
          <a:cs typeface="+mn-cs"/>
        </a:defRPr>
      </a:lvl4pPr>
      <a:lvl5pPr marL="2857500" indent="-180000">
        <a:lnSpc>
          <a:spcPts val="4950"/>
        </a:lnSpc>
        <a:buClr>
          <a:srgbClr val="868789"/>
        </a:buClr>
        <a:buFontTx/>
        <a:buBlip>
          <a:blip r:embed="rId12"/>
        </a:buBlip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5869">
        <a:defRPr>
          <a:latin typeface="+mn-lt"/>
          <a:ea typeface="+mn-ea"/>
          <a:cs typeface="+mn-cs"/>
        </a:defRPr>
      </a:lvl2pPr>
      <a:lvl3pPr marL="831738">
        <a:defRPr>
          <a:latin typeface="+mn-lt"/>
          <a:ea typeface="+mn-ea"/>
          <a:cs typeface="+mn-cs"/>
        </a:defRPr>
      </a:lvl3pPr>
      <a:lvl4pPr marL="1247607">
        <a:defRPr>
          <a:latin typeface="+mn-lt"/>
          <a:ea typeface="+mn-ea"/>
          <a:cs typeface="+mn-cs"/>
        </a:defRPr>
      </a:lvl4pPr>
      <a:lvl5pPr marL="1663476"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8157"/>
            <a:ext cx="18288000" cy="433874"/>
          </a:xfrm>
          <a:prstGeom prst="rect">
            <a:avLst/>
          </a:prstGeom>
          <a:solidFill>
            <a:srgbClr val="86BC25"/>
          </a:solidFill>
          <a:ln w="63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575" dirty="0">
                <a:latin typeface="Roboto Slab" pitchFamily="2" charset="0"/>
                <a:ea typeface="Roboto Slab" pitchFamily="2" charset="0"/>
              </a:rPr>
              <a:t>Organigram of TRENZ AG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6244492" y="12572"/>
            <a:ext cx="1779654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50" dirty="0">
                <a:solidFill>
                  <a:schemeClr val="bg1"/>
                </a:solidFill>
              </a:rPr>
              <a:t>Stand </a:t>
            </a:r>
            <a:r>
              <a:rPr lang="en-GB" sz="1650" dirty="0" smtClean="0">
                <a:solidFill>
                  <a:schemeClr val="bg1"/>
                </a:solidFill>
              </a:rPr>
              <a:t>17.12.2014</a:t>
            </a:r>
            <a:endParaRPr lang="en-GB" sz="1650" dirty="0">
              <a:solidFill>
                <a:schemeClr val="bg1"/>
              </a:solidFill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760397" y="824260"/>
            <a:ext cx="16492832" cy="7254654"/>
            <a:chOff x="760397" y="824260"/>
            <a:chExt cx="16492832" cy="7254654"/>
          </a:xfrm>
        </p:grpSpPr>
        <p:grpSp>
          <p:nvGrpSpPr>
            <p:cNvPr id="7" name="Gruppieren 6"/>
            <p:cNvGrpSpPr/>
            <p:nvPr/>
          </p:nvGrpSpPr>
          <p:grpSpPr>
            <a:xfrm>
              <a:off x="7010400" y="5057879"/>
              <a:ext cx="3186000" cy="1186866"/>
              <a:chOff x="1428107" y="1786150"/>
              <a:chExt cx="2124000" cy="791244"/>
            </a:xfrm>
          </p:grpSpPr>
          <p:sp>
            <p:nvSpPr>
              <p:cNvPr id="56" name="Rechteck 55"/>
              <p:cNvSpPr/>
              <p:nvPr/>
            </p:nvSpPr>
            <p:spPr>
              <a:xfrm>
                <a:off x="1428107" y="2073394"/>
                <a:ext cx="2124000" cy="504000"/>
              </a:xfrm>
              <a:prstGeom prst="rect">
                <a:avLst/>
              </a:prstGeom>
              <a:solidFill>
                <a:srgbClr val="25406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General Manager Maritime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Attorney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Stephan Piworus</a:t>
                </a:r>
              </a:p>
            </p:txBody>
          </p:sp>
          <p:sp>
            <p:nvSpPr>
              <p:cNvPr id="57" name="Rechteck 56"/>
              <p:cNvSpPr/>
              <p:nvPr/>
            </p:nvSpPr>
            <p:spPr>
              <a:xfrm>
                <a:off x="1428107" y="1786150"/>
                <a:ext cx="2124000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 smtClean="0">
                    <a:latin typeface="Roboto Slab" pitchFamily="2" charset="0"/>
                    <a:ea typeface="Roboto Slab" pitchFamily="2" charset="0"/>
                  </a:rPr>
                  <a:t>Maritime </a:t>
                </a:r>
                <a:endParaRPr lang="en-GB" sz="1500" u="sng" dirty="0">
                  <a:latin typeface="Roboto Slab" pitchFamily="2" charset="0"/>
                  <a:ea typeface="Roboto Slab" pitchFamily="2" charset="0"/>
                </a:endParaRPr>
              </a:p>
            </p:txBody>
          </p:sp>
        </p:grpSp>
        <p:grpSp>
          <p:nvGrpSpPr>
            <p:cNvPr id="8" name="Gruppieren 7"/>
            <p:cNvGrpSpPr/>
            <p:nvPr/>
          </p:nvGrpSpPr>
          <p:grpSpPr>
            <a:xfrm>
              <a:off x="7862998" y="3465157"/>
              <a:ext cx="3186000" cy="1186866"/>
              <a:chOff x="6204888" y="1786150"/>
              <a:chExt cx="2123999" cy="791244"/>
            </a:xfrm>
          </p:grpSpPr>
          <p:sp>
            <p:nvSpPr>
              <p:cNvPr id="58" name="Rechteck 57"/>
              <p:cNvSpPr/>
              <p:nvPr/>
            </p:nvSpPr>
            <p:spPr>
              <a:xfrm>
                <a:off x="6204892" y="2073394"/>
                <a:ext cx="2122682" cy="504000"/>
              </a:xfrm>
              <a:prstGeom prst="rect">
                <a:avLst/>
              </a:prstGeom>
              <a:solidFill>
                <a:srgbClr val="25406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Business Development Manager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Nataša</a:t>
                </a:r>
                <a:r>
                  <a:rPr lang="en-GB" sz="1350" b="1" i="1" dirty="0">
                    <a:latin typeface="Roboto Slab" pitchFamily="2" charset="0"/>
                    <a:ea typeface="Roboto Slab" pitchFamily="2" charset="0"/>
                  </a:rPr>
                  <a:t> </a:t>
                </a:r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Miletković</a:t>
                </a:r>
              </a:p>
            </p:txBody>
          </p:sp>
          <p:sp>
            <p:nvSpPr>
              <p:cNvPr id="59" name="Rechteck 58"/>
              <p:cNvSpPr/>
              <p:nvPr/>
            </p:nvSpPr>
            <p:spPr>
              <a:xfrm>
                <a:off x="6204888" y="1786150"/>
                <a:ext cx="2123999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 smtClean="0">
                    <a:latin typeface="Roboto Slab" pitchFamily="2" charset="0"/>
                    <a:ea typeface="Roboto Slab" pitchFamily="2" charset="0"/>
                  </a:rPr>
                  <a:t>Business </a:t>
                </a:r>
                <a:r>
                  <a:rPr lang="en-GB" sz="1500" u="sng" dirty="0">
                    <a:latin typeface="Roboto Slab" pitchFamily="2" charset="0"/>
                    <a:ea typeface="Roboto Slab" pitchFamily="2" charset="0"/>
                  </a:rPr>
                  <a:t>Development </a:t>
                </a:r>
              </a:p>
            </p:txBody>
          </p:sp>
        </p:grpSp>
        <p:grpSp>
          <p:nvGrpSpPr>
            <p:cNvPr id="9" name="Gruppieren 8"/>
            <p:cNvGrpSpPr/>
            <p:nvPr/>
          </p:nvGrpSpPr>
          <p:grpSpPr>
            <a:xfrm>
              <a:off x="760397" y="2783171"/>
              <a:ext cx="5722356" cy="5295743"/>
              <a:chOff x="304710" y="2745400"/>
              <a:chExt cx="3814904" cy="3530495"/>
            </a:xfrm>
          </p:grpSpPr>
          <p:sp>
            <p:nvSpPr>
              <p:cNvPr id="65" name="Rechteck 64"/>
              <p:cNvSpPr/>
              <p:nvPr/>
            </p:nvSpPr>
            <p:spPr>
              <a:xfrm>
                <a:off x="304710" y="2747895"/>
                <a:ext cx="3814904" cy="3528000"/>
              </a:xfrm>
              <a:prstGeom prst="rect">
                <a:avLst/>
              </a:prstGeom>
              <a:solidFill>
                <a:schemeClr val="bg1">
                  <a:lumMod val="75000"/>
                  <a:alpha val="68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60" name="Rechteck 59"/>
              <p:cNvSpPr/>
              <p:nvPr/>
            </p:nvSpPr>
            <p:spPr>
              <a:xfrm>
                <a:off x="2274213" y="3812991"/>
                <a:ext cx="1764000" cy="504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Project Manager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Matthias Over</a:t>
                </a:r>
              </a:p>
            </p:txBody>
          </p:sp>
          <p:sp>
            <p:nvSpPr>
              <p:cNvPr id="61" name="Rechteck 60"/>
              <p:cNvSpPr/>
              <p:nvPr/>
            </p:nvSpPr>
            <p:spPr>
              <a:xfrm>
                <a:off x="378026" y="3141022"/>
                <a:ext cx="1764000" cy="504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Key Account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Project Manager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Andreas Bethke </a:t>
                </a:r>
              </a:p>
            </p:txBody>
          </p:sp>
          <p:sp>
            <p:nvSpPr>
              <p:cNvPr id="62" name="Rechteck 61"/>
              <p:cNvSpPr/>
              <p:nvPr/>
            </p:nvSpPr>
            <p:spPr>
              <a:xfrm>
                <a:off x="378026" y="3812991"/>
                <a:ext cx="1764000" cy="504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Project Manager / Developer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Olaf </a:t>
                </a:r>
                <a:r>
                  <a:rPr lang="en-GB" sz="1350" i="1" dirty="0" err="1">
                    <a:latin typeface="Roboto Slab" pitchFamily="2" charset="0"/>
                    <a:ea typeface="Roboto Slab" pitchFamily="2" charset="0"/>
                  </a:rPr>
                  <a:t>Struß</a:t>
                </a:r>
                <a:endParaRPr lang="en-GB" sz="1350" i="1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63" name="Rechteck 62"/>
              <p:cNvSpPr/>
              <p:nvPr/>
            </p:nvSpPr>
            <p:spPr>
              <a:xfrm>
                <a:off x="2274204" y="3141022"/>
                <a:ext cx="1764000" cy="504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Project Manager / Developer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Head Trainee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Sarah Hennig </a:t>
                </a:r>
              </a:p>
            </p:txBody>
          </p:sp>
          <p:sp>
            <p:nvSpPr>
              <p:cNvPr id="66" name="Rechteck 65"/>
              <p:cNvSpPr/>
              <p:nvPr/>
            </p:nvSpPr>
            <p:spPr>
              <a:xfrm>
                <a:off x="304710" y="2745400"/>
                <a:ext cx="3814903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 smtClean="0">
                    <a:latin typeface="Roboto Slab" pitchFamily="2" charset="0"/>
                    <a:ea typeface="Roboto Slab" pitchFamily="2" charset="0"/>
                  </a:rPr>
                  <a:t>Operations</a:t>
                </a:r>
                <a:endParaRPr lang="en-GB" sz="1500" u="sng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73" name="Rechteck 72"/>
              <p:cNvSpPr/>
              <p:nvPr/>
            </p:nvSpPr>
            <p:spPr>
              <a:xfrm>
                <a:off x="2274204" y="4411194"/>
                <a:ext cx="1764000" cy="5040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Developer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Carsten Ellieroth</a:t>
                </a: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74" name="Rechteck 73"/>
              <p:cNvSpPr/>
              <p:nvPr/>
            </p:nvSpPr>
            <p:spPr>
              <a:xfrm>
                <a:off x="398229" y="4411196"/>
                <a:ext cx="1764000" cy="5040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Developer</a:t>
                </a:r>
              </a:p>
              <a:p>
                <a:pPr algn="ctr"/>
                <a:r>
                  <a:rPr lang="en-GB" sz="1350" i="1" dirty="0" err="1">
                    <a:latin typeface="Roboto Slab" pitchFamily="2" charset="0"/>
                    <a:ea typeface="Roboto Slab" pitchFamily="2" charset="0"/>
                  </a:rPr>
                  <a:t>Eray</a:t>
                </a:r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 </a:t>
                </a:r>
                <a:r>
                  <a:rPr lang="en-GB" sz="1350" i="1" dirty="0" err="1">
                    <a:latin typeface="Roboto Slab" pitchFamily="2" charset="0"/>
                    <a:ea typeface="Roboto Slab" pitchFamily="2" charset="0"/>
                  </a:rPr>
                  <a:t>Cakal</a:t>
                </a:r>
                <a:endParaRPr lang="en-GB" sz="1350" i="1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75" name="Rechteck 74"/>
              <p:cNvSpPr/>
              <p:nvPr/>
            </p:nvSpPr>
            <p:spPr>
              <a:xfrm>
                <a:off x="2276645" y="5017251"/>
                <a:ext cx="1764000" cy="504000"/>
              </a:xfrm>
              <a:prstGeom prst="rect">
                <a:avLst/>
              </a:prstGeom>
              <a:solidFill>
                <a:srgbClr val="B4210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Trainee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Tobias Gold</a:t>
                </a: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76" name="Rechteck 75"/>
              <p:cNvSpPr/>
              <p:nvPr/>
            </p:nvSpPr>
            <p:spPr>
              <a:xfrm>
                <a:off x="398229" y="5013373"/>
                <a:ext cx="1764000" cy="504000"/>
              </a:xfrm>
              <a:prstGeom prst="rect">
                <a:avLst/>
              </a:prstGeom>
              <a:solidFill>
                <a:srgbClr val="B4210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Trainee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Daniel </a:t>
                </a:r>
                <a:r>
                  <a:rPr lang="en-GB" sz="1350" i="1" dirty="0" err="1">
                    <a:latin typeface="Roboto Slab" pitchFamily="2" charset="0"/>
                    <a:ea typeface="Roboto Slab" pitchFamily="2" charset="0"/>
                  </a:rPr>
                  <a:t>Aldag</a:t>
                </a:r>
                <a:endParaRPr lang="en-GB" sz="1350" i="1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77" name="Rechteck 76"/>
              <p:cNvSpPr/>
              <p:nvPr/>
            </p:nvSpPr>
            <p:spPr>
              <a:xfrm>
                <a:off x="374201" y="5626396"/>
                <a:ext cx="1764000" cy="504000"/>
              </a:xfrm>
              <a:prstGeom prst="rect">
                <a:avLst/>
              </a:prstGeom>
              <a:solidFill>
                <a:srgbClr val="B4210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Trainee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André Fieseler</a:t>
                </a: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</p:txBody>
          </p:sp>
        </p:grpSp>
        <p:grpSp>
          <p:nvGrpSpPr>
            <p:cNvPr id="11" name="Gruppieren 10"/>
            <p:cNvGrpSpPr/>
            <p:nvPr/>
          </p:nvGrpSpPr>
          <p:grpSpPr>
            <a:xfrm>
              <a:off x="2214000" y="824260"/>
              <a:ext cx="13860000" cy="1335329"/>
              <a:chOff x="406310" y="676745"/>
              <a:chExt cx="9240000" cy="890219"/>
            </a:xfrm>
          </p:grpSpPr>
          <p:sp>
            <p:nvSpPr>
              <p:cNvPr id="37" name="Rechteck 36"/>
              <p:cNvSpPr/>
              <p:nvPr/>
            </p:nvSpPr>
            <p:spPr>
              <a:xfrm>
                <a:off x="406310" y="676745"/>
                <a:ext cx="9240000" cy="890219"/>
              </a:xfrm>
              <a:prstGeom prst="rect">
                <a:avLst/>
              </a:prstGeom>
              <a:solidFill>
                <a:schemeClr val="bg1">
                  <a:lumMod val="75000"/>
                  <a:alpha val="68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52" name="Rechteck 51"/>
              <p:cNvSpPr/>
              <p:nvPr/>
            </p:nvSpPr>
            <p:spPr>
              <a:xfrm>
                <a:off x="2766891" y="966862"/>
                <a:ext cx="2124000" cy="504000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CEO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Finance / Human Resources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Frank Diegel</a:t>
                </a:r>
              </a:p>
            </p:txBody>
          </p:sp>
          <p:sp>
            <p:nvSpPr>
              <p:cNvPr id="53" name="Rechteck 52"/>
              <p:cNvSpPr/>
              <p:nvPr/>
            </p:nvSpPr>
            <p:spPr>
              <a:xfrm>
                <a:off x="5142891" y="967821"/>
                <a:ext cx="2124000" cy="504000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CEO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Product Developer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Stefan Gerdts</a:t>
                </a:r>
              </a:p>
            </p:txBody>
          </p:sp>
          <p:sp>
            <p:nvSpPr>
              <p:cNvPr id="54" name="Rechteck 53"/>
              <p:cNvSpPr/>
              <p:nvPr/>
            </p:nvSpPr>
            <p:spPr>
              <a:xfrm>
                <a:off x="477291" y="958247"/>
                <a:ext cx="2037600" cy="504000"/>
              </a:xfrm>
              <a:prstGeom prst="rect">
                <a:avLst/>
              </a:prstGeom>
              <a:solidFill>
                <a:srgbClr val="25406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Executive Assistant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Finance / Human Resources 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Sina Baasch </a:t>
                </a:r>
              </a:p>
            </p:txBody>
          </p:sp>
          <p:sp>
            <p:nvSpPr>
              <p:cNvPr id="55" name="Rechteck 54"/>
              <p:cNvSpPr/>
              <p:nvPr/>
            </p:nvSpPr>
            <p:spPr>
              <a:xfrm>
                <a:off x="7518891" y="973185"/>
                <a:ext cx="2036476" cy="504000"/>
              </a:xfrm>
              <a:prstGeom prst="rect">
                <a:avLst/>
              </a:prstGeom>
              <a:solidFill>
                <a:srgbClr val="1F4E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Executive Assistant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Controlling / Office Management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Katharina Cornelius</a:t>
                </a:r>
              </a:p>
            </p:txBody>
          </p:sp>
          <p:sp>
            <p:nvSpPr>
              <p:cNvPr id="91" name="Rechteck 90"/>
              <p:cNvSpPr/>
              <p:nvPr/>
            </p:nvSpPr>
            <p:spPr>
              <a:xfrm>
                <a:off x="2766891" y="681235"/>
                <a:ext cx="4500000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>
                    <a:latin typeface="Roboto Slab" pitchFamily="2" charset="0"/>
                    <a:ea typeface="Roboto Slab" pitchFamily="2" charset="0"/>
                  </a:rPr>
                  <a:t>Executive</a:t>
                </a:r>
              </a:p>
            </p:txBody>
          </p:sp>
          <p:sp>
            <p:nvSpPr>
              <p:cNvPr id="34" name="Rechteck 33"/>
              <p:cNvSpPr/>
              <p:nvPr/>
            </p:nvSpPr>
            <p:spPr>
              <a:xfrm>
                <a:off x="7518891" y="681235"/>
                <a:ext cx="2036476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>
                    <a:latin typeface="Roboto Slab" pitchFamily="2" charset="0"/>
                    <a:ea typeface="Roboto Slab" pitchFamily="2" charset="0"/>
                  </a:rPr>
                  <a:t>Division Administration </a:t>
                </a:r>
              </a:p>
            </p:txBody>
          </p:sp>
          <p:sp>
            <p:nvSpPr>
              <p:cNvPr id="35" name="Rechteck 34"/>
              <p:cNvSpPr/>
              <p:nvPr/>
            </p:nvSpPr>
            <p:spPr>
              <a:xfrm>
                <a:off x="477291" y="676746"/>
                <a:ext cx="2037600" cy="288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>
                    <a:latin typeface="Roboto Slab" pitchFamily="2" charset="0"/>
                    <a:ea typeface="Roboto Slab" pitchFamily="2" charset="0"/>
                  </a:rPr>
                  <a:t>Division Administration</a:t>
                </a:r>
              </a:p>
            </p:txBody>
          </p:sp>
        </p:grpSp>
        <p:grpSp>
          <p:nvGrpSpPr>
            <p:cNvPr id="10" name="Gruppieren 9"/>
            <p:cNvGrpSpPr/>
            <p:nvPr/>
          </p:nvGrpSpPr>
          <p:grpSpPr>
            <a:xfrm>
              <a:off x="11567228" y="2783171"/>
              <a:ext cx="5686001" cy="5295743"/>
              <a:chOff x="5937427" y="2745400"/>
              <a:chExt cx="3790667" cy="3530495"/>
            </a:xfrm>
          </p:grpSpPr>
          <p:sp>
            <p:nvSpPr>
              <p:cNvPr id="79" name="Rechteck 78"/>
              <p:cNvSpPr/>
              <p:nvPr/>
            </p:nvSpPr>
            <p:spPr>
              <a:xfrm>
                <a:off x="5937427" y="2747895"/>
                <a:ext cx="3789353" cy="3528000"/>
              </a:xfrm>
              <a:prstGeom prst="rect">
                <a:avLst/>
              </a:prstGeom>
              <a:solidFill>
                <a:schemeClr val="bg1">
                  <a:lumMod val="75000"/>
                  <a:alpha val="68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81" name="Rechteck 80"/>
              <p:cNvSpPr/>
              <p:nvPr/>
            </p:nvSpPr>
            <p:spPr>
              <a:xfrm>
                <a:off x="6010744" y="3141022"/>
                <a:ext cx="1764000" cy="504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Director of Products 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Sören Kuklau</a:t>
                </a:r>
              </a:p>
            </p:txBody>
          </p:sp>
          <p:sp>
            <p:nvSpPr>
              <p:cNvPr id="82" name="Rechteck 81"/>
              <p:cNvSpPr/>
              <p:nvPr/>
            </p:nvSpPr>
            <p:spPr>
              <a:xfrm>
                <a:off x="5997156" y="3789237"/>
                <a:ext cx="1764000" cy="504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Systems Coordinator</a:t>
                </a: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Developer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Frank Kuchta</a:t>
                </a:r>
              </a:p>
            </p:txBody>
          </p:sp>
          <p:sp>
            <p:nvSpPr>
              <p:cNvPr id="84" name="Rechteck 83"/>
              <p:cNvSpPr/>
              <p:nvPr/>
            </p:nvSpPr>
            <p:spPr>
              <a:xfrm>
                <a:off x="5937427" y="2745400"/>
                <a:ext cx="3790667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 smtClean="0">
                    <a:latin typeface="Roboto Slab" pitchFamily="2" charset="0"/>
                    <a:ea typeface="Roboto Slab" pitchFamily="2" charset="0"/>
                  </a:rPr>
                  <a:t>Products</a:t>
                </a:r>
                <a:endParaRPr lang="en-GB" sz="1500" u="sng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85" name="Rechteck 84"/>
              <p:cNvSpPr/>
              <p:nvPr/>
            </p:nvSpPr>
            <p:spPr>
              <a:xfrm>
                <a:off x="6010744" y="5013995"/>
                <a:ext cx="1764000" cy="5040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Developer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Klaus Eden</a:t>
                </a: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86" name="Rechteck 85"/>
              <p:cNvSpPr/>
              <p:nvPr/>
            </p:nvSpPr>
            <p:spPr>
              <a:xfrm>
                <a:off x="6010744" y="4401616"/>
                <a:ext cx="1764000" cy="5040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Developer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Daniel Marner</a:t>
                </a: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88" name="Rechteck 87"/>
              <p:cNvSpPr/>
              <p:nvPr/>
            </p:nvSpPr>
            <p:spPr>
              <a:xfrm>
                <a:off x="6010744" y="5625448"/>
                <a:ext cx="1764000" cy="504000"/>
              </a:xfrm>
              <a:prstGeom prst="rect">
                <a:avLst/>
              </a:prstGeom>
              <a:solidFill>
                <a:srgbClr val="B4210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Trainee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Philipp </a:t>
                </a:r>
                <a:r>
                  <a:rPr lang="en-GB" sz="1350" i="1" dirty="0" err="1">
                    <a:latin typeface="Roboto Slab" pitchFamily="2" charset="0"/>
                    <a:ea typeface="Roboto Slab" pitchFamily="2" charset="0"/>
                  </a:rPr>
                  <a:t>Kische</a:t>
                </a:r>
                <a:endParaRPr lang="en-GB" sz="1350" i="1" dirty="0">
                  <a:latin typeface="Roboto Slab" pitchFamily="2" charset="0"/>
                  <a:ea typeface="Roboto Slab" pitchFamily="2" charset="0"/>
                </a:endParaRPr>
              </a:p>
              <a:p>
                <a:pPr algn="ctr"/>
                <a:endParaRPr lang="en-GB" sz="135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36" name="Rechteck 35"/>
              <p:cNvSpPr/>
              <p:nvPr/>
            </p:nvSpPr>
            <p:spPr>
              <a:xfrm>
                <a:off x="7887141" y="3789237"/>
                <a:ext cx="1764000" cy="504000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350" b="1" dirty="0">
                    <a:latin typeface="Roboto Slab" pitchFamily="2" charset="0"/>
                    <a:ea typeface="Roboto Slab" pitchFamily="2" charset="0"/>
                  </a:rPr>
                  <a:t>Director of Support </a:t>
                </a:r>
              </a:p>
              <a:p>
                <a:pPr algn="ctr"/>
                <a:r>
                  <a:rPr lang="en-GB" sz="1350" dirty="0">
                    <a:latin typeface="Roboto Slab" pitchFamily="2" charset="0"/>
                    <a:ea typeface="Roboto Slab" pitchFamily="2" charset="0"/>
                  </a:rPr>
                  <a:t>Support PIA</a:t>
                </a:r>
              </a:p>
              <a:p>
                <a:pPr algn="ctr"/>
                <a:r>
                  <a:rPr lang="en-GB" sz="1350" i="1" dirty="0">
                    <a:latin typeface="Roboto Slab" pitchFamily="2" charset="0"/>
                    <a:ea typeface="Roboto Slab" pitchFamily="2" charset="0"/>
                  </a:rPr>
                  <a:t>Günter </a:t>
                </a:r>
                <a:r>
                  <a:rPr lang="en-GB" sz="1350" i="1" dirty="0" err="1">
                    <a:latin typeface="Roboto Slab" pitchFamily="2" charset="0"/>
                    <a:ea typeface="Roboto Slab" pitchFamily="2" charset="0"/>
                  </a:rPr>
                  <a:t>Mittler</a:t>
                </a:r>
                <a:endParaRPr lang="en-GB" sz="1350" i="1" dirty="0">
                  <a:latin typeface="Roboto Slab" pitchFamily="2" charset="0"/>
                  <a:ea typeface="Roboto Slab" pitchFamily="2" charset="0"/>
                </a:endParaRPr>
              </a:p>
            </p:txBody>
          </p:sp>
        </p:grpSp>
        <p:grpSp>
          <p:nvGrpSpPr>
            <p:cNvPr id="12" name="Gruppieren 11"/>
            <p:cNvGrpSpPr/>
            <p:nvPr/>
          </p:nvGrpSpPr>
          <p:grpSpPr>
            <a:xfrm>
              <a:off x="8046564" y="6650599"/>
              <a:ext cx="2166615" cy="1428312"/>
              <a:chOff x="4305658" y="5030132"/>
              <a:chExt cx="1444410" cy="952208"/>
            </a:xfrm>
          </p:grpSpPr>
          <p:sp>
            <p:nvSpPr>
              <p:cNvPr id="44" name="Rechteck 43"/>
              <p:cNvSpPr/>
              <p:nvPr/>
            </p:nvSpPr>
            <p:spPr>
              <a:xfrm>
                <a:off x="4306973" y="5030132"/>
                <a:ext cx="1443095" cy="952208"/>
              </a:xfrm>
              <a:prstGeom prst="rect">
                <a:avLst/>
              </a:prstGeom>
              <a:solidFill>
                <a:schemeClr val="bg1">
                  <a:lumMod val="75000"/>
                  <a:alpha val="68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00" dirty="0">
                  <a:latin typeface="Roboto Slab" pitchFamily="2" charset="0"/>
                  <a:ea typeface="Roboto Slab" pitchFamily="2" charset="0"/>
                </a:endParaRPr>
              </a:p>
            </p:txBody>
          </p:sp>
          <p:sp>
            <p:nvSpPr>
              <p:cNvPr id="42" name="Rechteck 41"/>
              <p:cNvSpPr/>
              <p:nvPr/>
            </p:nvSpPr>
            <p:spPr>
              <a:xfrm>
                <a:off x="4372955" y="5396998"/>
                <a:ext cx="1311130" cy="504000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350" i="1" dirty="0" smtClean="0">
                    <a:latin typeface="Roboto Slab" pitchFamily="2" charset="0"/>
                    <a:ea typeface="Roboto Slab" pitchFamily="2" charset="0"/>
                  </a:rPr>
                  <a:t>Stefan </a:t>
                </a:r>
                <a:r>
                  <a:rPr lang="de-DE" sz="1350" i="1" dirty="0">
                    <a:latin typeface="Roboto Slab" pitchFamily="2" charset="0"/>
                    <a:ea typeface="Roboto Slab" pitchFamily="2" charset="0"/>
                  </a:rPr>
                  <a:t>Bieliauskas</a:t>
                </a:r>
              </a:p>
            </p:txBody>
          </p:sp>
          <p:sp>
            <p:nvSpPr>
              <p:cNvPr id="43" name="Rechteck 42"/>
              <p:cNvSpPr/>
              <p:nvPr/>
            </p:nvSpPr>
            <p:spPr>
              <a:xfrm>
                <a:off x="4305658" y="5030132"/>
                <a:ext cx="1444409" cy="28724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500" u="sng" dirty="0">
                    <a:latin typeface="Roboto Slab" pitchFamily="2" charset="0"/>
                    <a:ea typeface="Roboto Slab" pitchFamily="2" charset="0"/>
                  </a:rPr>
                  <a:t>Student Employee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45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enz AG Vital Yel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nzAG">
      <a:majorFont>
        <a:latin typeface="Roboto Slab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</Words>
  <Application>Microsoft Office PowerPoint</Application>
  <PresentationFormat>Benutzerdefiniert</PresentationFormat>
  <Paragraphs>73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Roboto Slab</vt:lpstr>
      <vt:lpstr>Wingdings 3</vt:lpstr>
      <vt:lpstr>Trenz AG Vital Yellow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wird hier platziert</dc:title>
  <dc:creator>Carsten Koralewski</dc:creator>
  <cp:lastModifiedBy>Nataša Miletković</cp:lastModifiedBy>
  <cp:revision>178</cp:revision>
  <cp:lastPrinted>2014-12-10T13:13:42Z</cp:lastPrinted>
  <dcterms:created xsi:type="dcterms:W3CDTF">2014-06-26T12:13:32Z</dcterms:created>
  <dcterms:modified xsi:type="dcterms:W3CDTF">2014-12-30T08:28:41Z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2014-06-25T00:00:00Z</vt:filetime>
  </property>
  <property fmtid="{D5CDD505-2E9C-101B-9397-08002B2CF9AE}" pid="3" name="LastSaved">
    <vt:filetime>2014-06-26T00:00:00Z</vt:filetime>
  </property>
</Properties>
</file>